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76" r:id="rId5"/>
    <p:sldId id="277" r:id="rId6"/>
    <p:sldId id="282" r:id="rId7"/>
    <p:sldId id="260" r:id="rId8"/>
    <p:sldId id="259" r:id="rId9"/>
    <p:sldId id="261" r:id="rId10"/>
    <p:sldId id="257" r:id="rId11"/>
    <p:sldId id="262" r:id="rId12"/>
    <p:sldId id="275" r:id="rId13"/>
    <p:sldId id="274" r:id="rId14"/>
    <p:sldId id="269" r:id="rId15"/>
    <p:sldId id="263" r:id="rId16"/>
    <p:sldId id="266" r:id="rId17"/>
    <p:sldId id="270" r:id="rId18"/>
    <p:sldId id="264" r:id="rId19"/>
    <p:sldId id="271" r:id="rId20"/>
    <p:sldId id="272" r:id="rId21"/>
    <p:sldId id="278" r:id="rId22"/>
    <p:sldId id="279" r:id="rId23"/>
    <p:sldId id="284" r:id="rId24"/>
    <p:sldId id="265" r:id="rId25"/>
    <p:sldId id="268" r:id="rId26"/>
    <p:sldId id="280" r:id="rId27"/>
    <p:sldId id="273" r:id="rId28"/>
    <p:sldId id="267" r:id="rId29"/>
    <p:sldId id="283" r:id="rId30"/>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76" d="100"/>
          <a:sy n="76" d="100"/>
        </p:scale>
        <p:origin x="136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D28C-7AB9-46D0-9F4F-80D15796C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08B83F5A-635E-41DD-A2D7-5F5F4E58F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7769264F-5174-467F-92D8-CF6F37C39994}"/>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5" name="Footer Placeholder 4">
            <a:extLst>
              <a:ext uri="{FF2B5EF4-FFF2-40B4-BE49-F238E27FC236}">
                <a16:creationId xmlns:a16="http://schemas.microsoft.com/office/drawing/2014/main" id="{3A279898-0F5E-48BC-BDDF-08F96127316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53B2FD8-B0EF-4867-9605-FFFEAB93F761}"/>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31586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CB7B-E01D-435E-B05E-AFF93A87B52C}"/>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A8C8EC7D-6AE1-46A4-98B0-B06E0249E5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E451B73F-F20E-41B6-84AE-69821C14F28C}"/>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5" name="Footer Placeholder 4">
            <a:extLst>
              <a:ext uri="{FF2B5EF4-FFF2-40B4-BE49-F238E27FC236}">
                <a16:creationId xmlns:a16="http://schemas.microsoft.com/office/drawing/2014/main" id="{775552AB-6BDC-45C5-985C-6BF4DFD137E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EC89124F-9724-483A-A2DA-06FC6F2191D8}"/>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72358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19CA3-8A47-4E54-B485-A8C2780AF3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449D85B-96D4-4959-8AA1-8325DF783D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83889E05-B9F8-4264-8792-BA799D52C223}"/>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5" name="Footer Placeholder 4">
            <a:extLst>
              <a:ext uri="{FF2B5EF4-FFF2-40B4-BE49-F238E27FC236}">
                <a16:creationId xmlns:a16="http://schemas.microsoft.com/office/drawing/2014/main" id="{FED52B72-3A78-4549-94B3-0DE7D1645F5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5FEA49F0-FDE9-4920-AAB0-58E9BCA71B9B}"/>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303771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3840-8297-43AA-9EB2-19A431D0C037}"/>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25972C33-08F4-442A-B3A0-B67DFF5760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636B5CE-6177-4256-B5CA-6D2F3179F4DF}"/>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5" name="Footer Placeholder 4">
            <a:extLst>
              <a:ext uri="{FF2B5EF4-FFF2-40B4-BE49-F238E27FC236}">
                <a16:creationId xmlns:a16="http://schemas.microsoft.com/office/drawing/2014/main" id="{C506955E-AC38-4973-83BD-BF5509A54B4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526989C0-106E-4434-ACB4-5E10AB40487C}"/>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20630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24BB-5720-49F4-84B1-D87659E0EB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E5D95C56-5583-4586-836C-08D7F1F4B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91BA9A-6189-4A81-B619-FA744DEB53FC}"/>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5" name="Footer Placeholder 4">
            <a:extLst>
              <a:ext uri="{FF2B5EF4-FFF2-40B4-BE49-F238E27FC236}">
                <a16:creationId xmlns:a16="http://schemas.microsoft.com/office/drawing/2014/main" id="{7FB8B8E7-6B62-4999-8154-00BF532C3A00}"/>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CA3E49F-7AEC-425D-8928-B142EF52660F}"/>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49514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86F9-8944-4119-AF31-E625D145FFAF}"/>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E7D86CF-9DD4-4455-8B04-684A1657EA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2E6E3360-E933-423D-A9C2-E224E2C640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FA82C63D-DBDD-4CB7-A4CE-050F4FCB8373}"/>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6" name="Footer Placeholder 5">
            <a:extLst>
              <a:ext uri="{FF2B5EF4-FFF2-40B4-BE49-F238E27FC236}">
                <a16:creationId xmlns:a16="http://schemas.microsoft.com/office/drawing/2014/main" id="{51002A32-254B-4F86-B20E-62EFF15C6960}"/>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52F973E4-50CE-4E8A-8407-CB86A20ED8EF}"/>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421009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C668-A6C4-4052-871D-C8415788D48C}"/>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17B0F385-F1AC-4D7A-9252-AC63744E7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C0AFE5-44A3-4926-996B-3A00EB0F48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8566CC94-6CCB-4C26-8499-7C280EE4B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62FA83-B983-403D-9E42-14D631746A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D4165923-28DA-4081-A646-4A469D5548B1}"/>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8" name="Footer Placeholder 7">
            <a:extLst>
              <a:ext uri="{FF2B5EF4-FFF2-40B4-BE49-F238E27FC236}">
                <a16:creationId xmlns:a16="http://schemas.microsoft.com/office/drawing/2014/main" id="{E9D45215-CA64-4345-99F4-0CC741B45232}"/>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2690C037-90A8-443E-BCC6-3E16AF9D35D7}"/>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149129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7E88-C739-40E3-893E-1ABE7EB80608}"/>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8FE72E8A-D210-49E0-AFC9-5B9EC94F1CEB}"/>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4" name="Footer Placeholder 3">
            <a:extLst>
              <a:ext uri="{FF2B5EF4-FFF2-40B4-BE49-F238E27FC236}">
                <a16:creationId xmlns:a16="http://schemas.microsoft.com/office/drawing/2014/main" id="{FC8ABFA9-D772-4E6C-AE8C-B02E4CDC8617}"/>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2ACF3D83-0900-4AB3-832D-E097EDEC188A}"/>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125828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E35EC-A0C8-43DE-BB36-C25E524AD531}"/>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3" name="Footer Placeholder 2">
            <a:extLst>
              <a:ext uri="{FF2B5EF4-FFF2-40B4-BE49-F238E27FC236}">
                <a16:creationId xmlns:a16="http://schemas.microsoft.com/office/drawing/2014/main" id="{3FAC8D56-408F-46E3-88D4-339C8F3E7AAB}"/>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EA04FB9C-6F00-4296-8CA0-E79B0C1AF6DD}"/>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46360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5BB7-D52E-42E0-BF30-FF7F0C435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B1DA1F70-8FCB-46E9-A92C-C519BADC2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32872546-DC73-4D57-9D6C-17060549D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2067-0904-49AB-B832-26B00308C8E2}"/>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6" name="Footer Placeholder 5">
            <a:extLst>
              <a:ext uri="{FF2B5EF4-FFF2-40B4-BE49-F238E27FC236}">
                <a16:creationId xmlns:a16="http://schemas.microsoft.com/office/drawing/2014/main" id="{9B6D4820-13D9-45CD-937F-0C0E5980F96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4E788895-3780-4F64-AF70-FA46F5DD91EC}"/>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167815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6AB2-862B-48F0-9A6B-FD1BAEE3B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6487E87D-1080-4E74-A3C0-B932D34CF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6436F24E-D8E5-43CE-A5B9-FC09B88E7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ADDAF5-5E3C-450C-A4C1-DB56DBE2642B}"/>
              </a:ext>
            </a:extLst>
          </p:cNvPr>
          <p:cNvSpPr>
            <a:spLocks noGrp="1"/>
          </p:cNvSpPr>
          <p:nvPr>
            <p:ph type="dt" sz="half" idx="10"/>
          </p:nvPr>
        </p:nvSpPr>
        <p:spPr/>
        <p:txBody>
          <a:bodyPr/>
          <a:lstStyle/>
          <a:p>
            <a:fld id="{B2E6491B-3559-4D07-8A29-1BFDF6B1A3B2}" type="datetimeFigureOut">
              <a:rPr lang="he-IL" smtClean="0"/>
              <a:t>ג'/שבט/תשפ"ב</a:t>
            </a:fld>
            <a:endParaRPr lang="he-IL"/>
          </a:p>
        </p:txBody>
      </p:sp>
      <p:sp>
        <p:nvSpPr>
          <p:cNvPr id="6" name="Footer Placeholder 5">
            <a:extLst>
              <a:ext uri="{FF2B5EF4-FFF2-40B4-BE49-F238E27FC236}">
                <a16:creationId xmlns:a16="http://schemas.microsoft.com/office/drawing/2014/main" id="{915A2943-EF24-4F75-A7D0-0C808B686536}"/>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00BABCE2-B9D4-4AD0-AD6C-01FCF8765B1E}"/>
              </a:ext>
            </a:extLst>
          </p:cNvPr>
          <p:cNvSpPr>
            <a:spLocks noGrp="1"/>
          </p:cNvSpPr>
          <p:nvPr>
            <p:ph type="sldNum" sz="quarter" idx="12"/>
          </p:nvPr>
        </p:nvSpPr>
        <p:spPr/>
        <p:txBody>
          <a:bodyPr/>
          <a:lstStyle/>
          <a:p>
            <a:fld id="{50F8F5C0-C022-4EB4-B3C1-634FB1CDB4C4}" type="slidenum">
              <a:rPr lang="he-IL" smtClean="0"/>
              <a:t>‹#›</a:t>
            </a:fld>
            <a:endParaRPr lang="he-IL"/>
          </a:p>
        </p:txBody>
      </p:sp>
    </p:spTree>
    <p:extLst>
      <p:ext uri="{BB962C8B-B14F-4D97-AF65-F5344CB8AC3E}">
        <p14:creationId xmlns:p14="http://schemas.microsoft.com/office/powerpoint/2010/main" val="32090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61E48-A472-4589-AED4-5ADF97D01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108B8FD3-782F-4F5E-B588-03AB37281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2A77034-2A32-4AED-83EB-1737FF77C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491B-3559-4D07-8A29-1BFDF6B1A3B2}" type="datetimeFigureOut">
              <a:rPr lang="he-IL" smtClean="0"/>
              <a:t>ג'/שבט/תשפ"ב</a:t>
            </a:fld>
            <a:endParaRPr lang="he-IL"/>
          </a:p>
        </p:txBody>
      </p:sp>
      <p:sp>
        <p:nvSpPr>
          <p:cNvPr id="5" name="Footer Placeholder 4">
            <a:extLst>
              <a:ext uri="{FF2B5EF4-FFF2-40B4-BE49-F238E27FC236}">
                <a16:creationId xmlns:a16="http://schemas.microsoft.com/office/drawing/2014/main" id="{79414CDE-FB20-4B9E-BDD9-F3837EB45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A80EE491-CEDF-4367-BBFC-DE9E3F464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8F5C0-C022-4EB4-B3C1-634FB1CDB4C4}" type="slidenum">
              <a:rPr lang="he-IL" smtClean="0"/>
              <a:t>‹#›</a:t>
            </a:fld>
            <a:endParaRPr lang="he-IL"/>
          </a:p>
        </p:txBody>
      </p:sp>
    </p:spTree>
    <p:extLst>
      <p:ext uri="{BB962C8B-B14F-4D97-AF65-F5344CB8AC3E}">
        <p14:creationId xmlns:p14="http://schemas.microsoft.com/office/powerpoint/2010/main" val="91002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C7590B-9855-41FC-8AC5-3A8528D01482}"/>
              </a:ext>
            </a:extLst>
          </p:cNvPr>
          <p:cNvSpPr>
            <a:spLocks noGrp="1"/>
          </p:cNvSpPr>
          <p:nvPr>
            <p:ph type="subTitle" idx="1"/>
          </p:nvPr>
        </p:nvSpPr>
        <p:spPr>
          <a:xfrm>
            <a:off x="1524000" y="4561725"/>
            <a:ext cx="9144000" cy="1376737"/>
          </a:xfrm>
        </p:spPr>
        <p:txBody>
          <a:bodyPr>
            <a:normAutofit/>
          </a:bodyPr>
          <a:lstStyle/>
          <a:p>
            <a:pPr lvl="0" algn="r" rtl="1" eaLnBrk="0" fontAlgn="base" hangingPunct="0">
              <a:lnSpc>
                <a:spcPct val="100000"/>
              </a:lnSpc>
              <a:spcBef>
                <a:spcPct val="0"/>
              </a:spcBef>
              <a:spcAft>
                <a:spcPct val="0"/>
              </a:spcAft>
            </a:pPr>
            <a:r>
              <a:rPr lang="he-IL" altLang="he-IL" b="1" dirty="0">
                <a:solidFill>
                  <a:srgbClr val="222222"/>
                </a:solidFill>
                <a:latin typeface="Arial" panose="020B0604020202020204" pitchFamily="34" charset="0"/>
              </a:rPr>
              <a:t>יום </a:t>
            </a:r>
            <a:r>
              <a:rPr lang="he-IL" altLang="he-IL" dirty="0">
                <a:solidFill>
                  <a:srgbClr val="222222"/>
                </a:solidFill>
                <a:latin typeface="Arial" panose="020B0604020202020204" pitchFamily="34" charset="0"/>
              </a:rPr>
              <a:t>שלישי, אור ל</a:t>
            </a:r>
            <a:r>
              <a:rPr lang="he-IL" altLang="he-IL" dirty="0">
                <a:solidFill>
                  <a:srgbClr val="1F497D"/>
                </a:solidFill>
                <a:latin typeface="Arial" panose="020B0604020202020204" pitchFamily="34" charset="0"/>
              </a:rPr>
              <a:t>י"ח</a:t>
            </a:r>
            <a:r>
              <a:rPr lang="he-IL" altLang="he-IL" dirty="0">
                <a:solidFill>
                  <a:srgbClr val="222222"/>
                </a:solidFill>
                <a:latin typeface="Arial" panose="020B0604020202020204" pitchFamily="34" charset="0"/>
              </a:rPr>
              <a:t> בטבת תשפ"ב (</a:t>
            </a:r>
            <a:r>
              <a:rPr lang="he-IL" altLang="he-IL" dirty="0">
                <a:solidFill>
                  <a:srgbClr val="1F497D"/>
                </a:solidFill>
                <a:latin typeface="Arial" panose="020B0604020202020204" pitchFamily="34" charset="0"/>
              </a:rPr>
              <a:t>21</a:t>
            </a:r>
            <a:r>
              <a:rPr lang="he-IL" altLang="he-IL" dirty="0">
                <a:solidFill>
                  <a:srgbClr val="222222"/>
                </a:solidFill>
                <a:latin typeface="Arial" panose="020B0604020202020204" pitchFamily="34" charset="0"/>
              </a:rPr>
              <a:t>.12.2021), בשעה 17:45</a:t>
            </a:r>
            <a:endParaRPr lang="en-US" altLang="he-IL" sz="1200" dirty="0">
              <a:solidFill>
                <a:srgbClr val="500050"/>
              </a:solidFill>
              <a:latin typeface="Arial" panose="020B0604020202020204" pitchFamily="34" charset="0"/>
            </a:endParaRPr>
          </a:p>
          <a:p>
            <a:pPr lvl="0" algn="r" rtl="1" eaLnBrk="0" fontAlgn="base" hangingPunct="0">
              <a:lnSpc>
                <a:spcPct val="100000"/>
              </a:lnSpc>
              <a:spcBef>
                <a:spcPct val="0"/>
              </a:spcBef>
              <a:spcAft>
                <a:spcPct val="0"/>
              </a:spcAft>
            </a:pPr>
            <a:endParaRPr lang="he-IL" altLang="he-IL" b="1" dirty="0">
              <a:solidFill>
                <a:srgbClr val="500050"/>
              </a:solidFill>
              <a:latin typeface="Arial" panose="020B0604020202020204" pitchFamily="34" charset="0"/>
            </a:endParaRPr>
          </a:p>
          <a:p>
            <a:pPr lvl="0" algn="r" rtl="1" eaLnBrk="0" fontAlgn="base" hangingPunct="0">
              <a:lnSpc>
                <a:spcPct val="100000"/>
              </a:lnSpc>
              <a:spcBef>
                <a:spcPct val="0"/>
              </a:spcBef>
              <a:spcAft>
                <a:spcPct val="0"/>
              </a:spcAft>
            </a:pPr>
            <a:r>
              <a:rPr lang="he-IL" altLang="he-IL" dirty="0">
                <a:solidFill>
                  <a:srgbClr val="500050"/>
                </a:solidFill>
                <a:latin typeface="Arial" panose="020B0604020202020204" pitchFamily="34" charset="0"/>
              </a:rPr>
              <a:t>חדר הסמינריון של המחלקה למתמטיקה, אוניברסיטת בר-אילן</a:t>
            </a:r>
            <a:endParaRPr lang="he-IL" dirty="0"/>
          </a:p>
        </p:txBody>
      </p:sp>
      <p:sp>
        <p:nvSpPr>
          <p:cNvPr id="4" name="Rectangle 1">
            <a:extLst>
              <a:ext uri="{FF2B5EF4-FFF2-40B4-BE49-F238E27FC236}">
                <a16:creationId xmlns:a16="http://schemas.microsoft.com/office/drawing/2014/main" id="{9394682F-102C-4087-9F43-2A7B909ED70F}"/>
              </a:ext>
            </a:extLst>
          </p:cNvPr>
          <p:cNvSpPr>
            <a:spLocks noGrp="1" noChangeArrowheads="1"/>
          </p:cNvSpPr>
          <p:nvPr>
            <p:ph type="ctrTitle"/>
          </p:nvPr>
        </p:nvSpPr>
        <p:spPr bwMode="auto">
          <a:xfrm>
            <a:off x="2311685" y="1018549"/>
            <a:ext cx="8356315"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rtl="1">
              <a:lnSpc>
                <a:spcPct val="100000"/>
              </a:lnSpc>
            </a:pPr>
            <a:r>
              <a:rPr kumimoji="0" lang="he-IL" altLang="he-IL" sz="4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נושא ההרצאה</a:t>
            </a:r>
            <a:r>
              <a:rPr kumimoji="0" lang="he-IL" altLang="he-IL" sz="4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he-IL" altLang="he-IL" sz="4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r>
              <a:rPr kumimoji="0" lang="he-IL" altLang="he-IL" sz="4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הקשר המיסטי האסטרונומי בין שנת המבול לבין שנת חורבן בית המקדש הראשון.</a:t>
            </a:r>
            <a:r>
              <a:rPr kumimoji="0" lang="he-IL" altLang="he-IL"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br>
              <a:rPr kumimoji="0" lang="he-IL" altLang="he-IL"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br>
              <a:rPr kumimoji="0" lang="he-IL" altLang="he-IL"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lang="he-IL" altLang="he-IL" sz="2400" b="1" dirty="0">
                <a:solidFill>
                  <a:srgbClr val="222222"/>
                </a:solidFill>
                <a:cs typeface="Arial" panose="020B0604020202020204" pitchFamily="34" charset="0"/>
              </a:rPr>
              <a:t>מרצה</a:t>
            </a:r>
            <a:r>
              <a:rPr lang="he-IL" altLang="he-IL" sz="2400" dirty="0">
                <a:solidFill>
                  <a:srgbClr val="222222"/>
                </a:solidFill>
                <a:cs typeface="Arial" panose="020B0604020202020204" pitchFamily="34" charset="0"/>
              </a:rPr>
              <a:t>: פרופ' </a:t>
            </a:r>
            <a:r>
              <a:rPr lang="he-IL" altLang="he-IL" sz="2400" dirty="0" err="1">
                <a:solidFill>
                  <a:srgbClr val="222222"/>
                </a:solidFill>
                <a:cs typeface="Arial" panose="020B0604020202020204" pitchFamily="34" charset="0"/>
              </a:rPr>
              <a:t>אמ</a:t>
            </a:r>
            <a:r>
              <a:rPr lang="he-IL" altLang="he-IL" sz="2400" dirty="0">
                <a:solidFill>
                  <a:srgbClr val="222222"/>
                </a:solidFill>
                <a:cs typeface="Arial" panose="020B0604020202020204" pitchFamily="34" charset="0"/>
              </a:rPr>
              <a:t>' אריאל כהן, האוניברסיטה העברית</a:t>
            </a:r>
            <a:endParaRPr kumimoji="0" lang="en-US" altLang="he-IL" sz="2400" b="0" i="0" u="none" strike="noStrike" cap="none" normalizeH="0" baseline="0" dirty="0">
              <a:ln>
                <a:noFill/>
              </a:ln>
              <a:solidFill>
                <a:schemeClr val="tx1"/>
              </a:solidFill>
              <a:effectLst/>
            </a:endParaRPr>
          </a:p>
        </p:txBody>
      </p:sp>
      <p:graphicFrame>
        <p:nvGraphicFramePr>
          <p:cNvPr id="5" name="Object 4">
            <a:extLst>
              <a:ext uri="{FF2B5EF4-FFF2-40B4-BE49-F238E27FC236}">
                <a16:creationId xmlns:a16="http://schemas.microsoft.com/office/drawing/2014/main" id="{0C6719B0-39ED-4B4B-80AB-5DC172012BF0}"/>
              </a:ext>
            </a:extLst>
          </p:cNvPr>
          <p:cNvGraphicFramePr>
            <a:graphicFrameLocks noChangeAspect="1"/>
          </p:cNvGraphicFramePr>
          <p:nvPr>
            <p:extLst>
              <p:ext uri="{D42A27DB-BD31-4B8C-83A1-F6EECF244321}">
                <p14:modId xmlns:p14="http://schemas.microsoft.com/office/powerpoint/2010/main" val="3098101376"/>
              </p:ext>
            </p:extLst>
          </p:nvPr>
        </p:nvGraphicFramePr>
        <p:xfrm>
          <a:off x="2432122" y="3106203"/>
          <a:ext cx="711200" cy="889000"/>
        </p:xfrm>
        <a:graphic>
          <a:graphicData uri="http://schemas.openxmlformats.org/presentationml/2006/ole">
            <mc:AlternateContent xmlns:mc="http://schemas.openxmlformats.org/markup-compatibility/2006">
              <mc:Choice xmlns:v="urn:schemas-microsoft-com:vml" Requires="v">
                <p:oleObj spid="_x0000_s1095" r:id="rId3" imgW="711000" imgH="888840" progId="">
                  <p:embed/>
                </p:oleObj>
              </mc:Choice>
              <mc:Fallback>
                <p:oleObj r:id="rId3" imgW="711000" imgH="888840" progId="">
                  <p:embed/>
                  <p:pic>
                    <p:nvPicPr>
                      <p:cNvPr id="5" name="Object 4">
                        <a:extLst>
                          <a:ext uri="{FF2B5EF4-FFF2-40B4-BE49-F238E27FC236}">
                            <a16:creationId xmlns:a16="http://schemas.microsoft.com/office/drawing/2014/main" id="{29CBA8F5-DFD2-4E36-9209-5C330DE32479}"/>
                          </a:ext>
                        </a:extLst>
                      </p:cNvPr>
                      <p:cNvPicPr/>
                      <p:nvPr/>
                    </p:nvPicPr>
                    <p:blipFill>
                      <a:blip r:embed="rId4"/>
                      <a:stretch>
                        <a:fillRect/>
                      </a:stretch>
                    </p:blipFill>
                    <p:spPr>
                      <a:xfrm>
                        <a:off x="2432122" y="3106203"/>
                        <a:ext cx="711200" cy="889000"/>
                      </a:xfrm>
                      <a:prstGeom prst="rect">
                        <a:avLst/>
                      </a:prstGeom>
                    </p:spPr>
                  </p:pic>
                </p:oleObj>
              </mc:Fallback>
            </mc:AlternateContent>
          </a:graphicData>
        </a:graphic>
      </p:graphicFrame>
    </p:spTree>
    <p:extLst>
      <p:ext uri="{BB962C8B-B14F-4D97-AF65-F5344CB8AC3E}">
        <p14:creationId xmlns:p14="http://schemas.microsoft.com/office/powerpoint/2010/main" val="150104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98ED-C23F-4113-836F-C67F70334186}"/>
              </a:ext>
            </a:extLst>
          </p:cNvPr>
          <p:cNvSpPr>
            <a:spLocks noGrp="1"/>
          </p:cNvSpPr>
          <p:nvPr>
            <p:ph type="title"/>
          </p:nvPr>
        </p:nvSpPr>
        <p:spPr/>
        <p:txBody>
          <a:bodyPr>
            <a:normAutofit/>
          </a:bodyPr>
          <a:lstStyle/>
          <a:p>
            <a:pPr algn="ctr"/>
            <a:r>
              <a:rPr lang="he-IL" sz="3600" dirty="0"/>
              <a:t>מצב כוכבי הלכת בתחילת תקופת ניסן בשנת הבריאה</a:t>
            </a:r>
            <a:br>
              <a:rPr lang="he-IL" sz="3600" dirty="0"/>
            </a:br>
            <a:r>
              <a:rPr lang="he-IL" sz="3600" dirty="0"/>
              <a:t>על-פי הניתוח שלנו של נתוני אל-חוואריזמי</a:t>
            </a:r>
          </a:p>
        </p:txBody>
      </p:sp>
      <p:pic>
        <p:nvPicPr>
          <p:cNvPr id="4" name="Picture 3">
            <a:extLst>
              <a:ext uri="{FF2B5EF4-FFF2-40B4-BE49-F238E27FC236}">
                <a16:creationId xmlns:a16="http://schemas.microsoft.com/office/drawing/2014/main" id="{E0348B40-3F08-40F8-8FF3-871DEE182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665" y="1617876"/>
            <a:ext cx="5152789" cy="5240124"/>
          </a:xfrm>
          <a:prstGeom prst="rect">
            <a:avLst/>
          </a:prstGeom>
        </p:spPr>
      </p:pic>
      <p:pic>
        <p:nvPicPr>
          <p:cNvPr id="8" name="Picture 7">
            <a:extLst>
              <a:ext uri="{FF2B5EF4-FFF2-40B4-BE49-F238E27FC236}">
                <a16:creationId xmlns:a16="http://schemas.microsoft.com/office/drawing/2014/main" id="{017C3D65-4E2D-4F5B-8FE7-435355946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3914" y="5497958"/>
            <a:ext cx="711200" cy="1143000"/>
          </a:xfrm>
          <a:prstGeom prst="rect">
            <a:avLst/>
          </a:prstGeom>
        </p:spPr>
      </p:pic>
    </p:spTree>
    <p:extLst>
      <p:ext uri="{BB962C8B-B14F-4D97-AF65-F5344CB8AC3E}">
        <p14:creationId xmlns:p14="http://schemas.microsoft.com/office/powerpoint/2010/main" val="398436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09FA-2A8B-49E0-AB5D-451D61CE33EA}"/>
              </a:ext>
            </a:extLst>
          </p:cNvPr>
          <p:cNvSpPr>
            <a:spLocks noGrp="1"/>
          </p:cNvSpPr>
          <p:nvPr>
            <p:ph type="title"/>
          </p:nvPr>
        </p:nvSpPr>
        <p:spPr/>
        <p:txBody>
          <a:bodyPr>
            <a:normAutofit/>
          </a:bodyPr>
          <a:lstStyle/>
          <a:p>
            <a:pPr algn="ctr"/>
            <a:r>
              <a:rPr lang="he-IL" sz="3600" dirty="0"/>
              <a:t>כוכבי הלכת ביום הבריאה עפ"י הניתוח שלנו</a:t>
            </a:r>
            <a:br>
              <a:rPr lang="he-IL" sz="3600" dirty="0"/>
            </a:br>
            <a:r>
              <a:rPr lang="he-IL" sz="3600" dirty="0"/>
              <a:t>של נתוני אל-חוואריזמי ולא ניתן להתעלם מתמונה זו</a:t>
            </a:r>
          </a:p>
        </p:txBody>
      </p:sp>
      <p:pic>
        <p:nvPicPr>
          <p:cNvPr id="4" name="Picture 3">
            <a:extLst>
              <a:ext uri="{FF2B5EF4-FFF2-40B4-BE49-F238E27FC236}">
                <a16:creationId xmlns:a16="http://schemas.microsoft.com/office/drawing/2014/main" id="{A8419C3E-2C42-41CB-8D02-EBA0E4395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49" y="1807433"/>
            <a:ext cx="4970681" cy="5050567"/>
          </a:xfrm>
          <a:prstGeom prst="rect">
            <a:avLst/>
          </a:prstGeom>
        </p:spPr>
      </p:pic>
      <p:pic>
        <p:nvPicPr>
          <p:cNvPr id="8" name="Picture 7">
            <a:extLst>
              <a:ext uri="{FF2B5EF4-FFF2-40B4-BE49-F238E27FC236}">
                <a16:creationId xmlns:a16="http://schemas.microsoft.com/office/drawing/2014/main" id="{D8EB21D2-8BB5-4206-9806-89D69CA46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200" y="5349875"/>
            <a:ext cx="711200" cy="1143000"/>
          </a:xfrm>
          <a:prstGeom prst="rect">
            <a:avLst/>
          </a:prstGeom>
        </p:spPr>
      </p:pic>
    </p:spTree>
    <p:extLst>
      <p:ext uri="{BB962C8B-B14F-4D97-AF65-F5344CB8AC3E}">
        <p14:creationId xmlns:p14="http://schemas.microsoft.com/office/powerpoint/2010/main" val="135802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89B7-977B-469B-A318-86573FEDAF34}"/>
              </a:ext>
            </a:extLst>
          </p:cNvPr>
          <p:cNvSpPr>
            <a:spLocks noGrp="1"/>
          </p:cNvSpPr>
          <p:nvPr>
            <p:ph type="title"/>
          </p:nvPr>
        </p:nvSpPr>
        <p:spPr>
          <a:xfrm>
            <a:off x="645073" y="-97331"/>
            <a:ext cx="10691648" cy="1325563"/>
          </a:xfrm>
        </p:spPr>
        <p:txBody>
          <a:bodyPr>
            <a:noAutofit/>
          </a:bodyPr>
          <a:lstStyle/>
          <a:p>
            <a:pPr algn="ctr"/>
            <a:r>
              <a:rPr lang="he-IL" sz="2400" dirty="0"/>
              <a:t>סדר כל כוכבי הלכת ביום המולד:</a:t>
            </a:r>
            <a:br>
              <a:rPr lang="he-IL" sz="2400" dirty="0"/>
            </a:br>
            <a:r>
              <a:rPr lang="he-IL" sz="2400" dirty="0"/>
              <a:t>לפי הסדר משבתאי אור ליום רביעי ועד לירח ולמולד לקראת אור ליום חמישי</a:t>
            </a:r>
          </a:p>
        </p:txBody>
      </p:sp>
      <p:pic>
        <p:nvPicPr>
          <p:cNvPr id="4" name="Picture 3">
            <a:extLst>
              <a:ext uri="{FF2B5EF4-FFF2-40B4-BE49-F238E27FC236}">
                <a16:creationId xmlns:a16="http://schemas.microsoft.com/office/drawing/2014/main" id="{15EE1F34-CBD1-4245-A00D-3377C8160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952" y="1051357"/>
            <a:ext cx="6695089" cy="5806642"/>
          </a:xfrm>
          <a:prstGeom prst="rect">
            <a:avLst/>
          </a:prstGeom>
        </p:spPr>
      </p:pic>
    </p:spTree>
    <p:extLst>
      <p:ext uri="{BB962C8B-B14F-4D97-AF65-F5344CB8AC3E}">
        <p14:creationId xmlns:p14="http://schemas.microsoft.com/office/powerpoint/2010/main" val="141216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12EC-9205-4593-8AA8-DAC91AE152BA}"/>
              </a:ext>
            </a:extLst>
          </p:cNvPr>
          <p:cNvSpPr>
            <a:spLocks noGrp="1"/>
          </p:cNvSpPr>
          <p:nvPr>
            <p:ph type="title"/>
          </p:nvPr>
        </p:nvSpPr>
        <p:spPr/>
        <p:txBody>
          <a:bodyPr>
            <a:noAutofit/>
          </a:bodyPr>
          <a:lstStyle/>
          <a:p>
            <a:pPr algn="ctr"/>
            <a:r>
              <a:rPr lang="he-IL" sz="3200" b="1" dirty="0"/>
              <a:t>זמן המולד של ר"ח ניסן בשנת יצירה:</a:t>
            </a:r>
            <a:br>
              <a:rPr lang="he-IL" sz="3200" b="1" dirty="0"/>
            </a:br>
            <a:br>
              <a:rPr lang="he-IL" sz="3200" b="1" dirty="0"/>
            </a:br>
            <a:endParaRPr lang="he-IL" sz="3200" b="1" dirty="0"/>
          </a:p>
        </p:txBody>
      </p:sp>
      <p:pic>
        <p:nvPicPr>
          <p:cNvPr id="4" name="Picture 3">
            <a:extLst>
              <a:ext uri="{FF2B5EF4-FFF2-40B4-BE49-F238E27FC236}">
                <a16:creationId xmlns:a16="http://schemas.microsoft.com/office/drawing/2014/main" id="{EE6A5797-9CDA-4CCF-9831-23C6C5E80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093" y="880582"/>
            <a:ext cx="7741769" cy="6166603"/>
          </a:xfrm>
          <a:prstGeom prst="rect">
            <a:avLst/>
          </a:prstGeom>
        </p:spPr>
      </p:pic>
      <p:sp>
        <p:nvSpPr>
          <p:cNvPr id="5" name="TextBox 4">
            <a:extLst>
              <a:ext uri="{FF2B5EF4-FFF2-40B4-BE49-F238E27FC236}">
                <a16:creationId xmlns:a16="http://schemas.microsoft.com/office/drawing/2014/main" id="{224ECD86-4B7F-48CE-BC97-91C9A9B62F10}"/>
              </a:ext>
            </a:extLst>
          </p:cNvPr>
          <p:cNvSpPr txBox="1"/>
          <p:nvPr/>
        </p:nvSpPr>
        <p:spPr>
          <a:xfrm>
            <a:off x="7273159" y="1135117"/>
            <a:ext cx="1538865" cy="369332"/>
          </a:xfrm>
          <a:prstGeom prst="rect">
            <a:avLst/>
          </a:prstGeom>
          <a:noFill/>
        </p:spPr>
        <p:txBody>
          <a:bodyPr wrap="square" rtlCol="1">
            <a:spAutoFit/>
          </a:bodyPr>
          <a:lstStyle/>
          <a:p>
            <a:r>
              <a:rPr lang="en-US" dirty="0"/>
              <a:t>R.H. van Gent</a:t>
            </a:r>
          </a:p>
        </p:txBody>
      </p:sp>
      <p:sp>
        <p:nvSpPr>
          <p:cNvPr id="6" name="TextBox 5">
            <a:extLst>
              <a:ext uri="{FF2B5EF4-FFF2-40B4-BE49-F238E27FC236}">
                <a16:creationId xmlns:a16="http://schemas.microsoft.com/office/drawing/2014/main" id="{23E87032-2B62-490D-B443-3E119D3024FE}"/>
              </a:ext>
            </a:extLst>
          </p:cNvPr>
          <p:cNvSpPr txBox="1"/>
          <p:nvPr/>
        </p:nvSpPr>
        <p:spPr>
          <a:xfrm>
            <a:off x="9217572" y="1881352"/>
            <a:ext cx="2638097" cy="2677656"/>
          </a:xfrm>
          <a:prstGeom prst="rect">
            <a:avLst/>
          </a:prstGeom>
          <a:noFill/>
        </p:spPr>
        <p:txBody>
          <a:bodyPr wrap="square" rtlCol="1">
            <a:spAutoFit/>
          </a:bodyPr>
          <a:lstStyle/>
          <a:p>
            <a:r>
              <a:rPr lang="en-US" sz="2800" dirty="0"/>
              <a:t>15h 40 min  UT</a:t>
            </a:r>
          </a:p>
          <a:p>
            <a:r>
              <a:rPr lang="en-US" sz="2800" dirty="0"/>
              <a:t>+</a:t>
            </a:r>
          </a:p>
          <a:p>
            <a:r>
              <a:rPr lang="en-US" sz="2800" dirty="0"/>
              <a:t>2h  22 min</a:t>
            </a:r>
          </a:p>
          <a:p>
            <a:endParaRPr lang="en-US" sz="2800" dirty="0"/>
          </a:p>
          <a:p>
            <a:r>
              <a:rPr lang="en-US" sz="2800" dirty="0"/>
              <a:t>=~ 18h </a:t>
            </a:r>
            <a:r>
              <a:rPr lang="he-IL" sz="2800" dirty="0"/>
              <a:t>לפי זמן ירושלים</a:t>
            </a:r>
          </a:p>
        </p:txBody>
      </p:sp>
    </p:spTree>
    <p:extLst>
      <p:ext uri="{BB962C8B-B14F-4D97-AF65-F5344CB8AC3E}">
        <p14:creationId xmlns:p14="http://schemas.microsoft.com/office/powerpoint/2010/main" val="98326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3795-115F-4C0A-ADEA-93549C7F113D}"/>
              </a:ext>
            </a:extLst>
          </p:cNvPr>
          <p:cNvSpPr>
            <a:spLocks noGrp="1"/>
          </p:cNvSpPr>
          <p:nvPr>
            <p:ph type="title"/>
          </p:nvPr>
        </p:nvSpPr>
        <p:spPr>
          <a:xfrm>
            <a:off x="1387010" y="365126"/>
            <a:ext cx="9966789" cy="621194"/>
          </a:xfrm>
        </p:spPr>
        <p:txBody>
          <a:bodyPr>
            <a:normAutofit fontScale="90000"/>
          </a:bodyPr>
          <a:lstStyle/>
          <a:p>
            <a:pPr algn="ctr"/>
            <a:r>
              <a:rPr lang="he-IL" sz="2400" dirty="0"/>
              <a:t>סדר כוכבי הלכת עפ"י האמונה ההינדית ביום בו התחדש כדור הארץ והחלה תקופת </a:t>
            </a:r>
            <a:r>
              <a:rPr lang="he-IL" sz="2400" dirty="0" err="1"/>
              <a:t>ה"קאלי</a:t>
            </a:r>
            <a:r>
              <a:rPr lang="he-IL" sz="2400" dirty="0"/>
              <a:t>-יוגה"</a:t>
            </a:r>
          </a:p>
        </p:txBody>
      </p:sp>
      <p:pic>
        <p:nvPicPr>
          <p:cNvPr id="4" name="Picture 3">
            <a:extLst>
              <a:ext uri="{FF2B5EF4-FFF2-40B4-BE49-F238E27FC236}">
                <a16:creationId xmlns:a16="http://schemas.microsoft.com/office/drawing/2014/main" id="{9CBF3451-4AAE-43E3-B4F1-0708D4789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962" y="910006"/>
            <a:ext cx="10415598" cy="5947994"/>
          </a:xfrm>
          <a:prstGeom prst="rect">
            <a:avLst/>
          </a:prstGeom>
        </p:spPr>
      </p:pic>
      <p:cxnSp>
        <p:nvCxnSpPr>
          <p:cNvPr id="6" name="Straight Connector 5">
            <a:extLst>
              <a:ext uri="{FF2B5EF4-FFF2-40B4-BE49-F238E27FC236}">
                <a16:creationId xmlns:a16="http://schemas.microsoft.com/office/drawing/2014/main" id="{35F52777-40A8-42DE-AC4F-D598FE7CA87D}"/>
              </a:ext>
            </a:extLst>
          </p:cNvPr>
          <p:cNvCxnSpPr>
            <a:cxnSpLocks/>
          </p:cNvCxnSpPr>
          <p:nvPr/>
        </p:nvCxnSpPr>
        <p:spPr>
          <a:xfrm>
            <a:off x="4171308" y="4777483"/>
            <a:ext cx="0" cy="2979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6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4D66-3DD1-46EB-8301-207048C307B1}"/>
              </a:ext>
            </a:extLst>
          </p:cNvPr>
          <p:cNvSpPr>
            <a:spLocks noGrp="1"/>
          </p:cNvSpPr>
          <p:nvPr>
            <p:ph type="ctrTitle"/>
          </p:nvPr>
        </p:nvSpPr>
        <p:spPr>
          <a:xfrm>
            <a:off x="1236324" y="207963"/>
            <a:ext cx="9144000" cy="1271516"/>
          </a:xfrm>
        </p:spPr>
        <p:txBody>
          <a:bodyPr>
            <a:normAutofit fontScale="90000"/>
          </a:bodyPr>
          <a:lstStyle/>
          <a:p>
            <a:r>
              <a:rPr lang="he-IL" sz="3200" dirty="0"/>
              <a:t>השנה</a:t>
            </a:r>
            <a:r>
              <a:rPr lang="he-IL" dirty="0"/>
              <a:t> </a:t>
            </a:r>
            <a:r>
              <a:rPr lang="he-IL" sz="3100" dirty="0"/>
              <a:t>העברית בתלמוד היא בת 365.25 יום</a:t>
            </a:r>
            <a:br>
              <a:rPr lang="he-IL" sz="3100" dirty="0"/>
            </a:br>
            <a:r>
              <a:rPr lang="he-IL" sz="3100" dirty="0"/>
              <a:t>ונאמץ שנה זו בעבודתנו זו:</a:t>
            </a:r>
          </a:p>
        </p:txBody>
      </p:sp>
      <p:sp>
        <p:nvSpPr>
          <p:cNvPr id="3" name="Subtitle 2">
            <a:extLst>
              <a:ext uri="{FF2B5EF4-FFF2-40B4-BE49-F238E27FC236}">
                <a16:creationId xmlns:a16="http://schemas.microsoft.com/office/drawing/2014/main" id="{E9FFC5FE-F74D-4F73-A021-0CA5E2B60842}"/>
              </a:ext>
            </a:extLst>
          </p:cNvPr>
          <p:cNvSpPr>
            <a:spLocks noGrp="1"/>
          </p:cNvSpPr>
          <p:nvPr>
            <p:ph type="subTitle" idx="1"/>
          </p:nvPr>
        </p:nvSpPr>
        <p:spPr>
          <a:xfrm>
            <a:off x="154111" y="2502703"/>
            <a:ext cx="11548153" cy="1655762"/>
          </a:xfrm>
        </p:spPr>
        <p:txBody>
          <a:bodyPr/>
          <a:lstStyle/>
          <a:p>
            <a:pPr algn="r"/>
            <a:r>
              <a:rPr lang="he-IL" dirty="0"/>
              <a:t>תנו רבנן הרואה חמה בתקופתה, לבנה בגבורתה, וכוכבים </a:t>
            </a:r>
            <a:r>
              <a:rPr lang="he-IL" dirty="0" err="1"/>
              <a:t>במסילותם</a:t>
            </a:r>
            <a:r>
              <a:rPr lang="he-IL" dirty="0"/>
              <a:t> ומזלות כסדרן, אומר "ברוך עושה בראשית". ואימתי הוי? אמר </a:t>
            </a:r>
            <a:r>
              <a:rPr lang="he-IL" dirty="0" err="1"/>
              <a:t>אביי</a:t>
            </a:r>
            <a:r>
              <a:rPr lang="he-IL" dirty="0"/>
              <a:t> כל כ"ח שנין והדר מחזור </a:t>
            </a:r>
            <a:r>
              <a:rPr lang="he-IL" dirty="0" err="1"/>
              <a:t>ונפך</a:t>
            </a:r>
            <a:r>
              <a:rPr lang="he-IL" dirty="0"/>
              <a:t> תקופת ניסן בשבתאי </a:t>
            </a:r>
            <a:r>
              <a:rPr lang="he-IL" dirty="0" err="1"/>
              <a:t>באורתא</a:t>
            </a:r>
            <a:r>
              <a:rPr lang="he-IL" dirty="0"/>
              <a:t> </a:t>
            </a:r>
            <a:r>
              <a:rPr lang="he-IL" dirty="0" err="1"/>
              <a:t>דתלת</a:t>
            </a:r>
            <a:r>
              <a:rPr lang="he-IL" dirty="0"/>
              <a:t> </a:t>
            </a:r>
            <a:r>
              <a:rPr lang="he-IL" dirty="0" err="1"/>
              <a:t>נגהי</a:t>
            </a:r>
            <a:r>
              <a:rPr lang="he-IL" dirty="0"/>
              <a:t> ארבע.</a:t>
            </a:r>
          </a:p>
          <a:p>
            <a:pPr algn="r"/>
            <a:r>
              <a:rPr lang="he-IL" dirty="0"/>
              <a:t>תלמוד בבלי, מסכת ברכות, דף נ"ט, עמוד ב'</a:t>
            </a:r>
          </a:p>
        </p:txBody>
      </p:sp>
    </p:spTree>
    <p:extLst>
      <p:ext uri="{BB962C8B-B14F-4D97-AF65-F5344CB8AC3E}">
        <p14:creationId xmlns:p14="http://schemas.microsoft.com/office/powerpoint/2010/main" val="161880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AB5B19-EFDC-44B5-801F-43D4866D0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9123" y="5569877"/>
            <a:ext cx="711200" cy="1143000"/>
          </a:xfrm>
          <a:prstGeom prst="rect">
            <a:avLst/>
          </a:prstGeom>
        </p:spPr>
      </p:pic>
      <p:sp>
        <p:nvSpPr>
          <p:cNvPr id="3" name="TextBox 2">
            <a:extLst>
              <a:ext uri="{FF2B5EF4-FFF2-40B4-BE49-F238E27FC236}">
                <a16:creationId xmlns:a16="http://schemas.microsoft.com/office/drawing/2014/main" id="{58B82AE9-4F13-410A-8530-D1FB07B9DC1F}"/>
              </a:ext>
            </a:extLst>
          </p:cNvPr>
          <p:cNvSpPr txBox="1"/>
          <p:nvPr/>
        </p:nvSpPr>
        <p:spPr>
          <a:xfrm>
            <a:off x="421240" y="513708"/>
            <a:ext cx="10150868" cy="6370975"/>
          </a:xfrm>
          <a:prstGeom prst="rect">
            <a:avLst/>
          </a:prstGeom>
          <a:noFill/>
        </p:spPr>
        <p:txBody>
          <a:bodyPr wrap="square" rtlCol="1">
            <a:spAutoFit/>
          </a:bodyPr>
          <a:lstStyle/>
          <a:p>
            <a:pPr algn="r" rtl="1"/>
            <a:r>
              <a:rPr lang="he-IL" sz="2400" dirty="0"/>
              <a:t>בכל 19שנה של 365.25 ימים מתרחק </a:t>
            </a:r>
            <a:r>
              <a:rPr lang="he-IL" sz="2400" dirty="0" err="1"/>
              <a:t>הוורנל</a:t>
            </a:r>
            <a:r>
              <a:rPr lang="he-IL" sz="2400" dirty="0"/>
              <a:t> </a:t>
            </a:r>
            <a:r>
              <a:rPr lang="he-IL" sz="2400" dirty="0" err="1"/>
              <a:t>אקווינוקס</a:t>
            </a:r>
            <a:r>
              <a:rPr lang="he-IL" sz="2400" dirty="0"/>
              <a:t> ממולד תשרי בשיעור של </a:t>
            </a:r>
            <a:endParaRPr lang="en-US" sz="2400" dirty="0"/>
          </a:p>
          <a:p>
            <a:pPr algn="ctr" rtl="1"/>
            <a:r>
              <a:rPr lang="en-US" sz="2400" b="1" dirty="0">
                <a:solidFill>
                  <a:srgbClr val="FF0000"/>
                </a:solidFill>
              </a:rPr>
              <a:t>19 * 365.25 – 235 * (29.5 + 793/1080/24) = 0.06038 d =  86.9444 m</a:t>
            </a:r>
          </a:p>
          <a:p>
            <a:pPr algn="r" rtl="1"/>
            <a:r>
              <a:rPr lang="he-IL" sz="2400" dirty="0"/>
              <a:t>ימים. מצד שני </a:t>
            </a:r>
            <a:endParaRPr lang="en-US" sz="2400" dirty="0"/>
          </a:p>
          <a:p>
            <a:pPr algn="ctr" rtl="1"/>
            <a:r>
              <a:rPr lang="en-US" sz="2400" b="1" dirty="0">
                <a:solidFill>
                  <a:srgbClr val="FF0000"/>
                </a:solidFill>
              </a:rPr>
              <a:t>29.530594 / 19 = 1.5542</a:t>
            </a:r>
          </a:p>
          <a:p>
            <a:pPr algn="r" rtl="1"/>
            <a:r>
              <a:rPr lang="he-IL" sz="2400" dirty="0"/>
              <a:t>כלומר כל ערך במחזור 19 השנים של 1 בניסן ביחס </a:t>
            </a:r>
            <a:r>
              <a:rPr lang="he-IL" sz="2400" dirty="0" err="1"/>
              <a:t>לוורנל</a:t>
            </a:r>
            <a:r>
              <a:rPr lang="he-IL" sz="2400" dirty="0"/>
              <a:t> </a:t>
            </a:r>
            <a:r>
              <a:rPr lang="he-IL" sz="2400" dirty="0" err="1"/>
              <a:t>אקווינוס</a:t>
            </a:r>
            <a:r>
              <a:rPr lang="he-IL" sz="2400" dirty="0"/>
              <a:t>,  נמצא במרווח השווה ל 1.5542 ימים מכל יתר הערכים.</a:t>
            </a:r>
            <a:endParaRPr lang="en-US" sz="2400" dirty="0"/>
          </a:p>
          <a:p>
            <a:pPr algn="r" rtl="1"/>
            <a:r>
              <a:rPr lang="he-IL" sz="2400" dirty="0"/>
              <a:t> </a:t>
            </a:r>
            <a:endParaRPr lang="en-US" sz="2400" dirty="0"/>
          </a:p>
          <a:p>
            <a:pPr algn="r" rtl="1"/>
            <a:r>
              <a:rPr lang="he-IL" sz="2400" dirty="0"/>
              <a:t>כאשר סכום כל </a:t>
            </a:r>
            <a:r>
              <a:rPr lang="he-IL" sz="2400" dirty="0" err="1"/>
              <a:t>ההתרחקויות</a:t>
            </a:r>
            <a:r>
              <a:rPr lang="he-IL" sz="2400" dirty="0"/>
              <a:t> של 0.060378 בכל מחזור יגיע ל 1.5542 כבר יגיע חג האביב לתחילת חודש אייר ויש לשנות את סדר העיבור.</a:t>
            </a:r>
            <a:endParaRPr lang="en-US" sz="2400" dirty="0"/>
          </a:p>
          <a:p>
            <a:pPr algn="r" rtl="1"/>
            <a:r>
              <a:rPr lang="he-IL" sz="2400" dirty="0"/>
              <a:t>כלומר מספר המחזורים </a:t>
            </a:r>
            <a:r>
              <a:rPr lang="en-US" sz="2400" dirty="0"/>
              <a:t>M</a:t>
            </a:r>
            <a:r>
              <a:rPr lang="he-IL" sz="2400" dirty="0"/>
              <a:t> האפשרי במקרה זה ללא שינוי המחזור הוא</a:t>
            </a:r>
            <a:endParaRPr lang="en-US" sz="2400" dirty="0"/>
          </a:p>
          <a:p>
            <a:pPr algn="ctr" rtl="1"/>
            <a:r>
              <a:rPr lang="en-US" sz="2400" b="1" dirty="0">
                <a:solidFill>
                  <a:srgbClr val="FF0000"/>
                </a:solidFill>
              </a:rPr>
              <a:t>M = 1.5542 / 0.060378 = 25.742 </a:t>
            </a:r>
          </a:p>
          <a:p>
            <a:pPr algn="r" rtl="1"/>
            <a:r>
              <a:rPr lang="he-IL" sz="2400" dirty="0"/>
              <a:t>נכפול מספר זה ב 19 כדי לקבל את מספר השנים השלמות ונקבל שלאחר כל מחזור של 483 שנים (פעמיים) ולאחר מחזור אחד של 502 שנים יש להחליף את סדר העיבור.</a:t>
            </a:r>
            <a:endParaRPr lang="en-US" sz="2400" dirty="0"/>
          </a:p>
          <a:p>
            <a:pPr algn="r" rtl="1"/>
            <a:r>
              <a:rPr lang="he-IL" sz="2400" dirty="0"/>
              <a:t>ואת העיבור </a:t>
            </a:r>
            <a:r>
              <a:rPr lang="he-IL" sz="2400" dirty="0" err="1"/>
              <a:t>גה"ח</a:t>
            </a:r>
            <a:r>
              <a:rPr lang="he-IL" sz="2400" dirty="0"/>
              <a:t> </a:t>
            </a:r>
            <a:r>
              <a:rPr lang="he-IL" sz="2400" dirty="0" err="1"/>
              <a:t>אדו"ט</a:t>
            </a:r>
            <a:r>
              <a:rPr lang="he-IL" sz="2400" dirty="0"/>
              <a:t> (או </a:t>
            </a:r>
            <a:r>
              <a:rPr lang="he-IL" sz="2400" dirty="0" err="1"/>
              <a:t>גו"ח</a:t>
            </a:r>
            <a:r>
              <a:rPr lang="he-IL" sz="2400" dirty="0"/>
              <a:t> </a:t>
            </a:r>
            <a:r>
              <a:rPr lang="he-IL" sz="2400" dirty="0" err="1"/>
              <a:t>אדז"ט</a:t>
            </a:r>
            <a:r>
              <a:rPr lang="he-IL" sz="2400" dirty="0"/>
              <a:t>) יש להתחיל מחדש כעבור כל</a:t>
            </a:r>
            <a:endParaRPr lang="en-US" sz="2400" dirty="0"/>
          </a:p>
          <a:p>
            <a:pPr algn="ctr" rtl="1"/>
            <a:r>
              <a:rPr lang="he-IL" sz="2400" dirty="0">
                <a:solidFill>
                  <a:srgbClr val="FF0000"/>
                </a:solidFill>
              </a:rPr>
              <a:t>483 או 502 או 1468 שנה !</a:t>
            </a:r>
            <a:endParaRPr lang="en-US" sz="2400" dirty="0">
              <a:solidFill>
                <a:srgbClr val="FF0000"/>
              </a:solidFill>
            </a:endParaRPr>
          </a:p>
          <a:p>
            <a:pPr algn="r"/>
            <a:endParaRPr lang="he-IL" sz="2400" dirty="0"/>
          </a:p>
        </p:txBody>
      </p:sp>
    </p:spTree>
    <p:extLst>
      <p:ext uri="{BB962C8B-B14F-4D97-AF65-F5344CB8AC3E}">
        <p14:creationId xmlns:p14="http://schemas.microsoft.com/office/powerpoint/2010/main" val="278947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8F2F-8B16-4D26-8C73-C30B96567FFA}"/>
              </a:ext>
            </a:extLst>
          </p:cNvPr>
          <p:cNvSpPr>
            <a:spLocks noGrp="1"/>
          </p:cNvSpPr>
          <p:nvPr>
            <p:ph type="title"/>
          </p:nvPr>
        </p:nvSpPr>
        <p:spPr/>
        <p:txBody>
          <a:bodyPr>
            <a:normAutofit fontScale="90000"/>
          </a:bodyPr>
          <a:lstStyle/>
          <a:p>
            <a:pPr algn="ctr"/>
            <a:r>
              <a:rPr lang="he-IL" sz="3600" dirty="0"/>
              <a:t>מציאת המחזורים בהם ההפרשים בין מכפלות של החודש העברי ומכפלות של שנת תקופות שמואל (365.25 יום) הם מזעריים </a:t>
            </a:r>
            <a:br>
              <a:rPr lang="he-IL" sz="3600" dirty="0"/>
            </a:br>
            <a:r>
              <a:rPr lang="he-IL" sz="3600" dirty="0"/>
              <a:t>באמצעות שיטת השברים המשולבים</a:t>
            </a:r>
          </a:p>
        </p:txBody>
      </p:sp>
      <p:pic>
        <p:nvPicPr>
          <p:cNvPr id="4" name="Picture 3">
            <a:extLst>
              <a:ext uri="{FF2B5EF4-FFF2-40B4-BE49-F238E27FC236}">
                <a16:creationId xmlns:a16="http://schemas.microsoft.com/office/drawing/2014/main" id="{56C1C3CB-077D-4BC7-AFF9-7DA510C70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142" y="2006599"/>
            <a:ext cx="8472964" cy="4198991"/>
          </a:xfrm>
          <a:prstGeom prst="rect">
            <a:avLst/>
          </a:prstGeom>
        </p:spPr>
      </p:pic>
      <p:sp>
        <p:nvSpPr>
          <p:cNvPr id="3" name="TextBox 2">
            <a:extLst>
              <a:ext uri="{FF2B5EF4-FFF2-40B4-BE49-F238E27FC236}">
                <a16:creationId xmlns:a16="http://schemas.microsoft.com/office/drawing/2014/main" id="{95210A53-48F0-4CC0-A415-431EEC5EAF7D}"/>
              </a:ext>
            </a:extLst>
          </p:cNvPr>
          <p:cNvSpPr txBox="1"/>
          <p:nvPr/>
        </p:nvSpPr>
        <p:spPr>
          <a:xfrm>
            <a:off x="606175" y="6205590"/>
            <a:ext cx="11342669" cy="923330"/>
          </a:xfrm>
          <a:prstGeom prst="rect">
            <a:avLst/>
          </a:prstGeom>
          <a:noFill/>
        </p:spPr>
        <p:txBody>
          <a:bodyPr wrap="square" rtlCol="1">
            <a:spAutoFit/>
          </a:bodyPr>
          <a:lstStyle/>
          <a:p>
            <a:pPr algn="ctr"/>
            <a:r>
              <a:rPr lang="he-IL" dirty="0"/>
              <a:t>מחזור גדול מקביל בין החודש שבו 792 חלקים בנוסף ל 29.5 ימים לבין השנה היוליאנית הוא בן 426 שנים שבו 5269 חודשים:       </a:t>
            </a:r>
            <a:r>
              <a:rPr lang="en-US" b="1" dirty="0">
                <a:solidFill>
                  <a:srgbClr val="FF0000"/>
                </a:solidFill>
              </a:rPr>
              <a:t>29.53055555555 * 5269 – 426 * 365.25 =  - 4 minutes (!)</a:t>
            </a:r>
            <a:endParaRPr lang="he-IL" b="1" dirty="0">
              <a:solidFill>
                <a:srgbClr val="FF0000"/>
              </a:solidFill>
            </a:endParaRPr>
          </a:p>
          <a:p>
            <a:r>
              <a:rPr lang="he-IL" b="1" dirty="0">
                <a:solidFill>
                  <a:srgbClr val="FF0000"/>
                </a:solidFill>
              </a:rPr>
              <a:t> </a:t>
            </a:r>
          </a:p>
        </p:txBody>
      </p:sp>
    </p:spTree>
    <p:extLst>
      <p:ext uri="{BB962C8B-B14F-4D97-AF65-F5344CB8AC3E}">
        <p14:creationId xmlns:p14="http://schemas.microsoft.com/office/powerpoint/2010/main" val="276004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6589-C19B-489C-924E-5DF3557AAE27}"/>
              </a:ext>
            </a:extLst>
          </p:cNvPr>
          <p:cNvSpPr>
            <a:spLocks noGrp="1"/>
          </p:cNvSpPr>
          <p:nvPr>
            <p:ph type="ctrTitle"/>
          </p:nvPr>
        </p:nvSpPr>
        <p:spPr>
          <a:xfrm>
            <a:off x="1349339" y="392899"/>
            <a:ext cx="9144000" cy="675614"/>
          </a:xfrm>
        </p:spPr>
        <p:txBody>
          <a:bodyPr>
            <a:normAutofit fontScale="90000"/>
          </a:bodyPr>
          <a:lstStyle/>
          <a:p>
            <a:r>
              <a:rPr lang="he-IL" sz="3600" dirty="0"/>
              <a:t>מולד </a:t>
            </a:r>
            <a:r>
              <a:rPr lang="he-IL" sz="3600" dirty="0" err="1"/>
              <a:t>באקווינוקס</a:t>
            </a:r>
            <a:r>
              <a:rPr lang="he-IL" sz="3600" dirty="0"/>
              <a:t> האביבי בשנת הבריאה ובשנים של יציאת מצרים, בית ראשון, ובית שני</a:t>
            </a:r>
          </a:p>
        </p:txBody>
      </p:sp>
      <p:sp>
        <p:nvSpPr>
          <p:cNvPr id="3" name="Subtitle 2">
            <a:extLst>
              <a:ext uri="{FF2B5EF4-FFF2-40B4-BE49-F238E27FC236}">
                <a16:creationId xmlns:a16="http://schemas.microsoft.com/office/drawing/2014/main" id="{9FA3E435-F4E5-4AA8-AD81-3B99D8435BB6}"/>
              </a:ext>
            </a:extLst>
          </p:cNvPr>
          <p:cNvSpPr>
            <a:spLocks noGrp="1"/>
          </p:cNvSpPr>
          <p:nvPr>
            <p:ph type="subTitle" idx="1"/>
          </p:nvPr>
        </p:nvSpPr>
        <p:spPr>
          <a:xfrm>
            <a:off x="667820" y="1646368"/>
            <a:ext cx="2486346" cy="4333192"/>
          </a:xfrm>
        </p:spPr>
        <p:txBody>
          <a:bodyPr/>
          <a:lstStyle/>
          <a:p>
            <a:r>
              <a:rPr lang="he-IL" dirty="0"/>
              <a:t>השנה עפ"י הניתוח שלנו של נתוני אל-חוואריזמי.</a:t>
            </a:r>
          </a:p>
          <a:p>
            <a:r>
              <a:rPr lang="he-IL" dirty="0"/>
              <a:t>בלוח העברי:</a:t>
            </a:r>
          </a:p>
          <a:p>
            <a:r>
              <a:rPr lang="he-IL" dirty="0"/>
              <a:t>מולד אדם הוא 3 שנים מוקדם יותר</a:t>
            </a:r>
          </a:p>
        </p:txBody>
      </p:sp>
      <p:pic>
        <p:nvPicPr>
          <p:cNvPr id="6" name="Picture 5">
            <a:extLst>
              <a:ext uri="{FF2B5EF4-FFF2-40B4-BE49-F238E27FC236}">
                <a16:creationId xmlns:a16="http://schemas.microsoft.com/office/drawing/2014/main" id="{27FA03B7-4DCF-4386-BDF3-66F7BEC45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699" y="1646368"/>
            <a:ext cx="5421481" cy="5178728"/>
          </a:xfrm>
          <a:prstGeom prst="rect">
            <a:avLst/>
          </a:prstGeom>
        </p:spPr>
      </p:pic>
      <p:pic>
        <p:nvPicPr>
          <p:cNvPr id="11" name="Picture 10">
            <a:extLst>
              <a:ext uri="{FF2B5EF4-FFF2-40B4-BE49-F238E27FC236}">
                <a16:creationId xmlns:a16="http://schemas.microsoft.com/office/drawing/2014/main" id="{B609E448-D231-4992-9581-7CCB5F69F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946" y="5477410"/>
            <a:ext cx="711200" cy="1143000"/>
          </a:xfrm>
          <a:prstGeom prst="rect">
            <a:avLst/>
          </a:prstGeom>
        </p:spPr>
      </p:pic>
    </p:spTree>
    <p:extLst>
      <p:ext uri="{BB962C8B-B14F-4D97-AF65-F5344CB8AC3E}">
        <p14:creationId xmlns:p14="http://schemas.microsoft.com/office/powerpoint/2010/main" val="47070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ECB1-2A4C-487C-8AD9-429ADC769F4C}"/>
              </a:ext>
            </a:extLst>
          </p:cNvPr>
          <p:cNvSpPr>
            <a:spLocks noGrp="1"/>
          </p:cNvSpPr>
          <p:nvPr>
            <p:ph type="title"/>
          </p:nvPr>
        </p:nvSpPr>
        <p:spPr>
          <a:xfrm>
            <a:off x="838200" y="365126"/>
            <a:ext cx="10515600" cy="878048"/>
          </a:xfrm>
        </p:spPr>
        <p:txBody>
          <a:bodyPr>
            <a:normAutofit/>
          </a:bodyPr>
          <a:lstStyle/>
          <a:p>
            <a:pPr algn="ctr"/>
            <a:r>
              <a:rPr lang="he-IL" sz="3200" dirty="0"/>
              <a:t>מרווח השנים בין מולד אדם לשנת בניית בית ראשון </a:t>
            </a:r>
          </a:p>
        </p:txBody>
      </p:sp>
      <p:pic>
        <p:nvPicPr>
          <p:cNvPr id="4" name="Picture 3">
            <a:extLst>
              <a:ext uri="{FF2B5EF4-FFF2-40B4-BE49-F238E27FC236}">
                <a16:creationId xmlns:a16="http://schemas.microsoft.com/office/drawing/2014/main" id="{7468A937-ED99-4EF4-86CE-07519A338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1352"/>
            <a:ext cx="12192000" cy="4833938"/>
          </a:xfrm>
          <a:prstGeom prst="rect">
            <a:avLst/>
          </a:prstGeom>
        </p:spPr>
      </p:pic>
    </p:spTree>
    <p:extLst>
      <p:ext uri="{BB962C8B-B14F-4D97-AF65-F5344CB8AC3E}">
        <p14:creationId xmlns:p14="http://schemas.microsoft.com/office/powerpoint/2010/main" val="137576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92B4-649F-428E-ADC0-94BAE3D3905F}"/>
              </a:ext>
            </a:extLst>
          </p:cNvPr>
          <p:cNvSpPr>
            <a:spLocks noGrp="1"/>
          </p:cNvSpPr>
          <p:nvPr>
            <p:ph type="title"/>
          </p:nvPr>
        </p:nvSpPr>
        <p:spPr/>
        <p:txBody>
          <a:bodyPr/>
          <a:lstStyle/>
          <a:p>
            <a:pPr algn="ctr"/>
            <a:r>
              <a:rPr lang="he-IL" dirty="0"/>
              <a:t>תקציר</a:t>
            </a:r>
          </a:p>
        </p:txBody>
      </p:sp>
      <p:sp>
        <p:nvSpPr>
          <p:cNvPr id="3" name="Rectangle 2">
            <a:extLst>
              <a:ext uri="{FF2B5EF4-FFF2-40B4-BE49-F238E27FC236}">
                <a16:creationId xmlns:a16="http://schemas.microsoft.com/office/drawing/2014/main" id="{0ADC1081-B731-4488-B1FE-4A581F96DB52}"/>
              </a:ext>
            </a:extLst>
          </p:cNvPr>
          <p:cNvSpPr/>
          <p:nvPr/>
        </p:nvSpPr>
        <p:spPr>
          <a:xfrm>
            <a:off x="2342508" y="2013735"/>
            <a:ext cx="8219326" cy="4247317"/>
          </a:xfrm>
          <a:prstGeom prst="rect">
            <a:avLst/>
          </a:prstGeom>
        </p:spPr>
        <p:txBody>
          <a:bodyPr wrap="square">
            <a:spAutoFit/>
          </a:bodyPr>
          <a:lstStyle/>
          <a:p>
            <a:pPr lvl="0" algn="r" rtl="1" eaLnBrk="0" fontAlgn="base" hangingPunct="0">
              <a:spcBef>
                <a:spcPct val="0"/>
              </a:spcBef>
              <a:spcAft>
                <a:spcPct val="0"/>
              </a:spcAft>
            </a:pPr>
            <a:r>
              <a:rPr lang="he-IL" altLang="he-IL" dirty="0">
                <a:solidFill>
                  <a:srgbClr val="222222"/>
                </a:solidFill>
                <a:latin typeface="Arial" panose="020B0604020202020204" pitchFamily="34" charset="0"/>
              </a:rPr>
              <a:t>בפרק ט' של קידוש החודש במשנה תורה של הרמב"ם מודגש כי מקובל היה ע"י חז"ל שבשנת בריאת העולם חל המולד של חודש ניסן ביום רביעי בשבוע יום בו החלה תקופת ניסן: השמש, הירח ותחילת מזל טלה היו בקו אחד. אנו נראה, עפ"י מקור עתיק יומין, כי מצב זה התקיים גם בשנת יציאת מצריים ובשנת בניין בית המקדש. אנו מסיקים מכך שציון הדרך האסטרונומי  של אירועים מרכזיים חיוביים בתולדות עם ישראל המתוארים בתנ"ך הוא מצב בו השמש והירח נמצאים בתוך מעלת האורך השמימית הראשונה של גלגל הזודיאק (תחילת האביב). לאור מסקנה זו בחנו את המצב האסטרונומי של השמש והירח יחסית </a:t>
            </a:r>
            <a:r>
              <a:rPr lang="he-IL" altLang="he-IL" dirty="0" err="1">
                <a:solidFill>
                  <a:srgbClr val="222222"/>
                </a:solidFill>
                <a:latin typeface="Arial" panose="020B0604020202020204" pitchFamily="34" charset="0"/>
              </a:rPr>
              <a:t>לאקווינוקס</a:t>
            </a:r>
            <a:r>
              <a:rPr lang="he-IL" altLang="he-IL" dirty="0">
                <a:solidFill>
                  <a:srgbClr val="222222"/>
                </a:solidFill>
                <a:latin typeface="Arial" panose="020B0604020202020204" pitchFamily="34" charset="0"/>
              </a:rPr>
              <a:t> האביבי, באירועים המרכזיים של חורבן המתוארים בתנ"ך, ומצאנו דמיון אסטרונומי מפתיע בין יום חורבן בית ראשון בעשרה בחודש אב לבין יום תחילת המבול השבעה עשר בחודש מרחשוון (עפ"י רבי אליעזר): בשני מאורעות אלה: השמש והירח היו מרוחקים במדויק בערכי מעלת האורך זה מזה וכל אחד מהם ביחס </a:t>
            </a:r>
            <a:r>
              <a:rPr lang="he-IL" altLang="he-IL" dirty="0" err="1">
                <a:solidFill>
                  <a:srgbClr val="222222"/>
                </a:solidFill>
                <a:latin typeface="Arial" panose="020B0604020202020204" pitchFamily="34" charset="0"/>
              </a:rPr>
              <a:t>לאקווינוקס</a:t>
            </a:r>
            <a:r>
              <a:rPr lang="he-IL" altLang="he-IL" dirty="0">
                <a:solidFill>
                  <a:srgbClr val="222222"/>
                </a:solidFill>
                <a:latin typeface="Arial" panose="020B0604020202020204" pitchFamily="34" charset="0"/>
              </a:rPr>
              <a:t> האביבי, כלומר, הרווחים בין </a:t>
            </a:r>
            <a:r>
              <a:rPr lang="he-IL" altLang="he-IL" dirty="0" err="1">
                <a:solidFill>
                  <a:srgbClr val="222222"/>
                </a:solidFill>
                <a:latin typeface="Arial" panose="020B0604020202020204" pitchFamily="34" charset="0"/>
              </a:rPr>
              <a:t>האקווינוקס</a:t>
            </a:r>
            <a:r>
              <a:rPr lang="he-IL" altLang="he-IL" dirty="0">
                <a:solidFill>
                  <a:srgbClr val="222222"/>
                </a:solidFill>
                <a:latin typeface="Arial" panose="020B0604020202020204" pitchFamily="34" charset="0"/>
              </a:rPr>
              <a:t> האביבי, האורך השמימי של השמש והאורך השמימי של הירח היו  של 120 מעלות. דהיינו, בחורבן הבית הייתה השמש במעלת האורך של 120 מעלות והירח ב 240 מעלות, במדויק (!), ואילו בתחילת המבול היה הירח במעלה ה 120 והשמש במעלה ה 240. החישובים יפורטו במהלך ההרצאה.</a:t>
            </a:r>
            <a:endParaRPr lang="he-IL" dirty="0"/>
          </a:p>
        </p:txBody>
      </p:sp>
    </p:spTree>
    <p:extLst>
      <p:ext uri="{BB962C8B-B14F-4D97-AF65-F5344CB8AC3E}">
        <p14:creationId xmlns:p14="http://schemas.microsoft.com/office/powerpoint/2010/main" val="331658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9BD9-C35E-48D2-BCCF-D50CC03B2F2A}"/>
              </a:ext>
            </a:extLst>
          </p:cNvPr>
          <p:cNvSpPr>
            <a:spLocks noGrp="1"/>
          </p:cNvSpPr>
          <p:nvPr>
            <p:ph type="title"/>
          </p:nvPr>
        </p:nvSpPr>
        <p:spPr>
          <a:xfrm>
            <a:off x="9927950" y="410966"/>
            <a:ext cx="1835960" cy="5969286"/>
          </a:xfrm>
        </p:spPr>
        <p:txBody>
          <a:bodyPr>
            <a:normAutofit fontScale="90000"/>
          </a:bodyPr>
          <a:lstStyle/>
          <a:p>
            <a:pPr algn="ctr"/>
            <a:r>
              <a:rPr lang="he-IL" sz="3200" dirty="0"/>
              <a:t>מרווח השנים בין מולד אדם לשנת בניית בית ראשון בהתבסס על הכרונולוגיה של המסורה: יציאת מצרים עפ"י </a:t>
            </a:r>
            <a:r>
              <a:rPr lang="he-IL" sz="3200" dirty="0" err="1"/>
              <a:t>סקאליגר</a:t>
            </a:r>
            <a:r>
              <a:rPr lang="he-IL" sz="3200" dirty="0"/>
              <a:t> </a:t>
            </a:r>
            <a:br>
              <a:rPr lang="he-IL" sz="3200" dirty="0"/>
            </a:br>
            <a:r>
              <a:rPr lang="he-IL" sz="3200" dirty="0"/>
              <a:t>היא </a:t>
            </a:r>
            <a:r>
              <a:rPr lang="he-IL" sz="3200"/>
              <a:t>בדיוק בשנת </a:t>
            </a:r>
            <a:r>
              <a:rPr lang="he-IL" sz="3200" dirty="0"/>
              <a:t>2453</a:t>
            </a:r>
          </a:p>
        </p:txBody>
      </p:sp>
      <p:pic>
        <p:nvPicPr>
          <p:cNvPr id="5" name="Picture 4">
            <a:extLst>
              <a:ext uri="{FF2B5EF4-FFF2-40B4-BE49-F238E27FC236}">
                <a16:creationId xmlns:a16="http://schemas.microsoft.com/office/drawing/2014/main" id="{161EFF10-82BB-40FA-96F0-96C311BEF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68" y="0"/>
            <a:ext cx="9698182" cy="6858000"/>
          </a:xfrm>
          <a:prstGeom prst="rect">
            <a:avLst/>
          </a:prstGeom>
        </p:spPr>
      </p:pic>
    </p:spTree>
    <p:extLst>
      <p:ext uri="{BB962C8B-B14F-4D97-AF65-F5344CB8AC3E}">
        <p14:creationId xmlns:p14="http://schemas.microsoft.com/office/powerpoint/2010/main" val="366775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B7D8-98CF-41D4-BCF5-17B5B98F69AC}"/>
              </a:ext>
            </a:extLst>
          </p:cNvPr>
          <p:cNvSpPr>
            <a:spLocks noGrp="1"/>
          </p:cNvSpPr>
          <p:nvPr>
            <p:ph type="ctrTitle"/>
          </p:nvPr>
        </p:nvSpPr>
        <p:spPr/>
        <p:txBody>
          <a:bodyPr/>
          <a:lstStyle/>
          <a:p>
            <a:r>
              <a:rPr lang="he-IL" dirty="0"/>
              <a:t>המבול</a:t>
            </a:r>
          </a:p>
        </p:txBody>
      </p:sp>
      <p:sp>
        <p:nvSpPr>
          <p:cNvPr id="3" name="Subtitle 2">
            <a:extLst>
              <a:ext uri="{FF2B5EF4-FFF2-40B4-BE49-F238E27FC236}">
                <a16:creationId xmlns:a16="http://schemas.microsoft.com/office/drawing/2014/main" id="{8CC5708A-0604-49A1-BE9B-4FE7FAA9DD0C}"/>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274693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6EE1-B528-45FB-B981-167CD168469A}"/>
              </a:ext>
            </a:extLst>
          </p:cNvPr>
          <p:cNvSpPr>
            <a:spLocks noGrp="1"/>
          </p:cNvSpPr>
          <p:nvPr>
            <p:ph type="title"/>
          </p:nvPr>
        </p:nvSpPr>
        <p:spPr>
          <a:xfrm>
            <a:off x="10208231" y="1828800"/>
            <a:ext cx="1709791" cy="1084513"/>
          </a:xfrm>
        </p:spPr>
        <p:txBody>
          <a:bodyPr>
            <a:noAutofit/>
          </a:bodyPr>
          <a:lstStyle/>
          <a:p>
            <a:br>
              <a:rPr lang="en-US" sz="3200" dirty="0"/>
            </a:br>
            <a:br>
              <a:rPr lang="en-US" sz="3200" dirty="0"/>
            </a:br>
            <a:br>
              <a:rPr lang="en-US" sz="3200" dirty="0"/>
            </a:br>
            <a:br>
              <a:rPr lang="en-US" sz="3200" dirty="0"/>
            </a:br>
            <a:br>
              <a:rPr lang="en-US" sz="3200" dirty="0"/>
            </a:br>
            <a:r>
              <a:rPr lang="he-IL" sz="3200" dirty="0"/>
              <a:t>מספר הימים בחודשי האביב והקיץ מול מספרם בחודשי הסתיו והחורף (לדוגמה: עפ"י לוח הקראים)</a:t>
            </a:r>
          </a:p>
        </p:txBody>
      </p:sp>
      <p:pic>
        <p:nvPicPr>
          <p:cNvPr id="4" name="Picture 3">
            <a:extLst>
              <a:ext uri="{FF2B5EF4-FFF2-40B4-BE49-F238E27FC236}">
                <a16:creationId xmlns:a16="http://schemas.microsoft.com/office/drawing/2014/main" id="{2D913F34-2BD4-4BAD-AB59-687C7CCD6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562" y="0"/>
            <a:ext cx="6948237" cy="6858000"/>
          </a:xfrm>
          <a:prstGeom prst="rect">
            <a:avLst/>
          </a:prstGeom>
        </p:spPr>
      </p:pic>
    </p:spTree>
    <p:extLst>
      <p:ext uri="{BB962C8B-B14F-4D97-AF65-F5344CB8AC3E}">
        <p14:creationId xmlns:p14="http://schemas.microsoft.com/office/powerpoint/2010/main" val="30764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873B-1A91-4BF6-99F6-ACC1D9A02AC3}"/>
              </a:ext>
            </a:extLst>
          </p:cNvPr>
          <p:cNvSpPr>
            <a:spLocks noGrp="1"/>
          </p:cNvSpPr>
          <p:nvPr>
            <p:ph type="ctrTitle"/>
          </p:nvPr>
        </p:nvSpPr>
        <p:spPr>
          <a:xfrm>
            <a:off x="1524000" y="2062162"/>
            <a:ext cx="9144000" cy="2387600"/>
          </a:xfrm>
        </p:spPr>
        <p:txBody>
          <a:bodyPr>
            <a:normAutofit fontScale="90000"/>
          </a:bodyPr>
          <a:lstStyle/>
          <a:p>
            <a:r>
              <a:rPr lang="he-IL" sz="2400" dirty="0"/>
              <a:t>שנת מולד אדם היא בשנה 1 אחרי מולד ניסן בשנת יצירה (עפ"י הרמב"ם).</a:t>
            </a:r>
            <a:br>
              <a:rPr lang="he-IL" sz="2400" dirty="0"/>
            </a:br>
            <a:r>
              <a:rPr lang="he-IL" sz="2400" dirty="0"/>
              <a:t>ע"כ כעבור מחזור של 1468 השנים</a:t>
            </a:r>
            <a:br>
              <a:rPr lang="en-US" sz="2400" dirty="0"/>
            </a:br>
            <a:r>
              <a:rPr lang="he-IL" sz="2400" dirty="0"/>
              <a:t>יהיה מולד ניסן בשנה 1469 באותה הזמן בדיוק רב כמו מולד ניסן בשנת יצירה.</a:t>
            </a:r>
            <a:br>
              <a:rPr lang="en-US" sz="2400" dirty="0"/>
            </a:br>
            <a:br>
              <a:rPr lang="en-US" sz="2400" dirty="0"/>
            </a:br>
            <a:r>
              <a:rPr lang="he-IL" sz="2400" dirty="0"/>
              <a:t>כעבור 190 שנה נוספות, בשנת 1659, תתחיל השנה 191 מאז השנה הראשונה אחרי סוף המחזור הגדול של 1468 שנה.</a:t>
            </a:r>
            <a:br>
              <a:rPr lang="he-IL" sz="2400" dirty="0"/>
            </a:br>
            <a:r>
              <a:rPr lang="he-IL" sz="2400" dirty="0"/>
              <a:t>תחילת שנת המבול היא שנת  1657 ותחילת השנה אחרי המבול היא תחילת שנת 1658 </a:t>
            </a:r>
            <a:r>
              <a:rPr lang="en-US" sz="2400" dirty="0"/>
              <a:t> </a:t>
            </a:r>
            <a:br>
              <a:rPr lang="he-IL" sz="2400" dirty="0"/>
            </a:br>
            <a:r>
              <a:rPr lang="he-IL" sz="2400" dirty="0"/>
              <a:t>ולכן</a:t>
            </a:r>
            <a:br>
              <a:rPr lang="he-IL" sz="2400" dirty="0"/>
            </a:br>
            <a:r>
              <a:rPr lang="he-IL" sz="2400" dirty="0"/>
              <a:t>השנה שבתחילת שנה זו תהיה השנה 190 במחזור בן 19 השנים המתחיל בשנת 172 אחרי תום המחזור הגדול של 1468 שנה.</a:t>
            </a:r>
          </a:p>
        </p:txBody>
      </p:sp>
      <p:sp>
        <p:nvSpPr>
          <p:cNvPr id="3" name="Subtitle 2">
            <a:extLst>
              <a:ext uri="{FF2B5EF4-FFF2-40B4-BE49-F238E27FC236}">
                <a16:creationId xmlns:a16="http://schemas.microsoft.com/office/drawing/2014/main" id="{B67A7B47-B1B2-425E-B239-14AA9F49F75B}"/>
              </a:ext>
            </a:extLst>
          </p:cNvPr>
          <p:cNvSpPr>
            <a:spLocks noGrp="1"/>
          </p:cNvSpPr>
          <p:nvPr>
            <p:ph type="subTitle" idx="1"/>
          </p:nvPr>
        </p:nvSpPr>
        <p:spPr>
          <a:xfrm>
            <a:off x="1412789" y="5035422"/>
            <a:ext cx="9144000" cy="1655762"/>
          </a:xfrm>
        </p:spPr>
        <p:txBody>
          <a:bodyPr/>
          <a:lstStyle/>
          <a:p>
            <a:endParaRPr lang="he-IL" dirty="0"/>
          </a:p>
        </p:txBody>
      </p:sp>
    </p:spTree>
    <p:extLst>
      <p:ext uri="{BB962C8B-B14F-4D97-AF65-F5344CB8AC3E}">
        <p14:creationId xmlns:p14="http://schemas.microsoft.com/office/powerpoint/2010/main" val="294306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37167-65EE-4E65-85F5-B621E76C8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6931" y="5518507"/>
            <a:ext cx="711200" cy="1143000"/>
          </a:xfrm>
          <a:prstGeom prst="rect">
            <a:avLst/>
          </a:prstGeom>
        </p:spPr>
      </p:pic>
      <p:graphicFrame>
        <p:nvGraphicFramePr>
          <p:cNvPr id="9" name="Object 8">
            <a:extLst>
              <a:ext uri="{FF2B5EF4-FFF2-40B4-BE49-F238E27FC236}">
                <a16:creationId xmlns:a16="http://schemas.microsoft.com/office/drawing/2014/main" id="{5B9F3820-D0D3-40E5-AA09-E61133A55303}"/>
              </a:ext>
            </a:extLst>
          </p:cNvPr>
          <p:cNvGraphicFramePr>
            <a:graphicFrameLocks noChangeAspect="1"/>
          </p:cNvGraphicFramePr>
          <p:nvPr>
            <p:extLst>
              <p:ext uri="{D42A27DB-BD31-4B8C-83A1-F6EECF244321}">
                <p14:modId xmlns:p14="http://schemas.microsoft.com/office/powerpoint/2010/main" val="3806174250"/>
              </p:ext>
            </p:extLst>
          </p:nvPr>
        </p:nvGraphicFramePr>
        <p:xfrm>
          <a:off x="3455988" y="246063"/>
          <a:ext cx="5280025" cy="6364287"/>
        </p:xfrm>
        <a:graphic>
          <a:graphicData uri="http://schemas.openxmlformats.org/presentationml/2006/ole">
            <mc:AlternateContent xmlns:mc="http://schemas.openxmlformats.org/markup-compatibility/2006">
              <mc:Choice xmlns:v="urn:schemas-microsoft-com:vml" Requires="v">
                <p:oleObj spid="_x0000_s7234" name="Document" r:id="rId4" imgW="5279556" imgH="6363721" progId="Word.Document.12">
                  <p:embed/>
                </p:oleObj>
              </mc:Choice>
              <mc:Fallback>
                <p:oleObj name="Document" r:id="rId4" imgW="5279556" imgH="6363721" progId="Word.Document.12">
                  <p:embed/>
                  <p:pic>
                    <p:nvPicPr>
                      <p:cNvPr id="0" name=""/>
                      <p:cNvPicPr/>
                      <p:nvPr/>
                    </p:nvPicPr>
                    <p:blipFill>
                      <a:blip r:embed="rId5"/>
                      <a:stretch>
                        <a:fillRect/>
                      </a:stretch>
                    </p:blipFill>
                    <p:spPr>
                      <a:xfrm>
                        <a:off x="3455988" y="246063"/>
                        <a:ext cx="5280025" cy="6364287"/>
                      </a:xfrm>
                      <a:prstGeom prst="rect">
                        <a:avLst/>
                      </a:prstGeom>
                    </p:spPr>
                  </p:pic>
                </p:oleObj>
              </mc:Fallback>
            </mc:AlternateContent>
          </a:graphicData>
        </a:graphic>
      </p:graphicFrame>
    </p:spTree>
    <p:extLst>
      <p:ext uri="{BB962C8B-B14F-4D97-AF65-F5344CB8AC3E}">
        <p14:creationId xmlns:p14="http://schemas.microsoft.com/office/powerpoint/2010/main" val="252082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0135-6FE3-4EC6-A38C-6DC22EC681CC}"/>
              </a:ext>
            </a:extLst>
          </p:cNvPr>
          <p:cNvSpPr>
            <a:spLocks noGrp="1"/>
          </p:cNvSpPr>
          <p:nvPr>
            <p:ph type="title"/>
          </p:nvPr>
        </p:nvSpPr>
        <p:spPr>
          <a:xfrm>
            <a:off x="482600" y="365125"/>
            <a:ext cx="2990065" cy="6241158"/>
          </a:xfrm>
        </p:spPr>
        <p:txBody>
          <a:bodyPr>
            <a:normAutofit/>
          </a:bodyPr>
          <a:lstStyle/>
          <a:p>
            <a:r>
              <a:rPr lang="he-IL" sz="3200" dirty="0"/>
              <a:t>תחילת התאריך של א' בכל חודש הוא בין 16 שעות ל 40 שעות אחרי המולד </a:t>
            </a:r>
            <a:r>
              <a:rPr lang="he-IL" sz="3200" dirty="0" err="1"/>
              <a:t>האמיתי</a:t>
            </a:r>
            <a:br>
              <a:rPr lang="he-IL" sz="3200" dirty="0"/>
            </a:br>
            <a:r>
              <a:rPr lang="he-IL" sz="3200" dirty="0"/>
              <a:t>ולכן סוף י"ז בחשוון מלמד שחלפו כ 19עד 20 יום מן המולד </a:t>
            </a:r>
            <a:r>
              <a:rPr lang="he-IL" sz="3200" dirty="0" err="1"/>
              <a:t>האמיתי</a:t>
            </a:r>
            <a:r>
              <a:rPr lang="he-IL" sz="3200" dirty="0"/>
              <a:t> והירח באותו יום יהיה במרחק 240 מעלות מהשמש.</a:t>
            </a:r>
          </a:p>
        </p:txBody>
      </p:sp>
      <p:pic>
        <p:nvPicPr>
          <p:cNvPr id="6" name="Picture 5">
            <a:extLst>
              <a:ext uri="{FF2B5EF4-FFF2-40B4-BE49-F238E27FC236}">
                <a16:creationId xmlns:a16="http://schemas.microsoft.com/office/drawing/2014/main" id="{9314FDA2-2E4A-44E1-A1F9-6A76B6A29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200" y="5463283"/>
            <a:ext cx="711200" cy="1143000"/>
          </a:xfrm>
          <a:prstGeom prst="rect">
            <a:avLst/>
          </a:prstGeom>
        </p:spPr>
      </p:pic>
      <p:pic>
        <p:nvPicPr>
          <p:cNvPr id="5" name="Picture 4">
            <a:extLst>
              <a:ext uri="{FF2B5EF4-FFF2-40B4-BE49-F238E27FC236}">
                <a16:creationId xmlns:a16="http://schemas.microsoft.com/office/drawing/2014/main" id="{428DA6D3-4BB1-45D4-9A46-B967468ED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16" y="660008"/>
            <a:ext cx="4874546" cy="5853808"/>
          </a:xfrm>
          <a:prstGeom prst="rect">
            <a:avLst/>
          </a:prstGeom>
        </p:spPr>
      </p:pic>
    </p:spTree>
    <p:extLst>
      <p:ext uri="{BB962C8B-B14F-4D97-AF65-F5344CB8AC3E}">
        <p14:creationId xmlns:p14="http://schemas.microsoft.com/office/powerpoint/2010/main" val="34801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467A-7E86-4A83-BAB0-65122BF7A3A7}"/>
              </a:ext>
            </a:extLst>
          </p:cNvPr>
          <p:cNvSpPr>
            <a:spLocks noGrp="1"/>
          </p:cNvSpPr>
          <p:nvPr>
            <p:ph type="title"/>
          </p:nvPr>
        </p:nvSpPr>
        <p:spPr>
          <a:xfrm>
            <a:off x="488878" y="2450778"/>
            <a:ext cx="10515600" cy="1325563"/>
          </a:xfrm>
        </p:spPr>
        <p:txBody>
          <a:bodyPr>
            <a:normAutofit fontScale="90000"/>
          </a:bodyPr>
          <a:lstStyle/>
          <a:p>
            <a:pPr algn="ctr"/>
            <a:r>
              <a:rPr lang="he-IL" sz="5400" b="1" dirty="0"/>
              <a:t>חורבן בית ראשון</a:t>
            </a:r>
            <a:br>
              <a:rPr lang="he-IL" sz="5400" b="1"/>
            </a:br>
            <a:r>
              <a:rPr lang="he-IL" sz="5400" b="1"/>
              <a:t>עשרה </a:t>
            </a:r>
            <a:r>
              <a:rPr lang="he-IL" sz="5400" b="1" dirty="0"/>
              <a:t>באב</a:t>
            </a:r>
          </a:p>
        </p:txBody>
      </p:sp>
    </p:spTree>
    <p:extLst>
      <p:ext uri="{BB962C8B-B14F-4D97-AF65-F5344CB8AC3E}">
        <p14:creationId xmlns:p14="http://schemas.microsoft.com/office/powerpoint/2010/main" val="299623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154B-D2D7-499A-829E-A4C027EE31E2}"/>
              </a:ext>
            </a:extLst>
          </p:cNvPr>
          <p:cNvSpPr>
            <a:spLocks noGrp="1"/>
          </p:cNvSpPr>
          <p:nvPr>
            <p:ph type="title"/>
          </p:nvPr>
        </p:nvSpPr>
        <p:spPr>
          <a:xfrm>
            <a:off x="838200" y="365126"/>
            <a:ext cx="10515600" cy="1145175"/>
          </a:xfrm>
        </p:spPr>
        <p:txBody>
          <a:bodyPr>
            <a:noAutofit/>
          </a:bodyPr>
          <a:lstStyle/>
          <a:p>
            <a:pPr algn="ctr"/>
            <a:br>
              <a:rPr lang="en-GB" sz="2000" dirty="0"/>
            </a:br>
            <a:r>
              <a:rPr lang="he-IL" sz="2000" dirty="0"/>
              <a:t>מספר הימים בין א' בניסן לבין א' באב הוא 118 ובין א' בניסן לבית העשרה באב בצהריים  הוא 127.75.</a:t>
            </a:r>
            <a:br>
              <a:rPr lang="he-IL" sz="2000" dirty="0"/>
            </a:br>
            <a:r>
              <a:rPr lang="he-IL" sz="2000" dirty="0"/>
              <a:t>אך, עפ"י הטבלה בשנת 70 לפני בית שני היה מולד ניסן 5.99=~ 6 ימים אחרי א' בניסן. לכן מספר הימים בין מעבר השמש </a:t>
            </a:r>
            <a:r>
              <a:rPr lang="he-IL" sz="2000" dirty="0" err="1"/>
              <a:t>בוורנל</a:t>
            </a:r>
            <a:r>
              <a:rPr lang="he-IL" sz="2000" dirty="0"/>
              <a:t> </a:t>
            </a:r>
            <a:r>
              <a:rPr lang="he-IL" sz="2000" dirty="0" err="1"/>
              <a:t>אקווינוקס</a:t>
            </a:r>
            <a:r>
              <a:rPr lang="he-IL" sz="2000" dirty="0"/>
              <a:t> לבין העשרה באב הוא:</a:t>
            </a:r>
            <a:br>
              <a:rPr lang="he-IL" sz="2000" dirty="0"/>
            </a:br>
            <a:r>
              <a:rPr lang="en-US" sz="2000" dirty="0"/>
              <a:t>127.75 – 6 = 121.75</a:t>
            </a:r>
            <a:br>
              <a:rPr lang="en-US" sz="2000" dirty="0"/>
            </a:br>
            <a:r>
              <a:rPr lang="he-IL" sz="2000" dirty="0"/>
              <a:t>ו </a:t>
            </a:r>
            <a:r>
              <a:rPr lang="he-IL" sz="2000" b="1" dirty="0">
                <a:solidFill>
                  <a:srgbClr val="FF0000"/>
                </a:solidFill>
              </a:rPr>
              <a:t>121.75 ימים </a:t>
            </a:r>
            <a:r>
              <a:rPr lang="he-IL" sz="2000" b="1" dirty="0" err="1">
                <a:solidFill>
                  <a:srgbClr val="FF0000"/>
                </a:solidFill>
              </a:rPr>
              <a:t>מהוורנל</a:t>
            </a:r>
            <a:r>
              <a:rPr lang="he-IL" sz="2000" b="1" dirty="0">
                <a:solidFill>
                  <a:srgbClr val="FF0000"/>
                </a:solidFill>
              </a:rPr>
              <a:t> </a:t>
            </a:r>
            <a:r>
              <a:rPr lang="he-IL" sz="2000" b="1" dirty="0" err="1">
                <a:solidFill>
                  <a:srgbClr val="FF0000"/>
                </a:solidFill>
              </a:rPr>
              <a:t>אקווינוקס</a:t>
            </a:r>
            <a:r>
              <a:rPr lang="he-IL" sz="2000" b="1" dirty="0">
                <a:solidFill>
                  <a:srgbClr val="FF0000"/>
                </a:solidFill>
              </a:rPr>
              <a:t> הם בדיוק 120 מעלות.</a:t>
            </a:r>
            <a:br>
              <a:rPr lang="en-US" sz="2000" dirty="0"/>
            </a:br>
            <a:br>
              <a:rPr lang="en-US" sz="2000" dirty="0"/>
            </a:br>
            <a:endParaRPr lang="he-IL" sz="2000" dirty="0"/>
          </a:p>
        </p:txBody>
      </p:sp>
      <p:pic>
        <p:nvPicPr>
          <p:cNvPr id="4" name="Picture 3">
            <a:extLst>
              <a:ext uri="{FF2B5EF4-FFF2-40B4-BE49-F238E27FC236}">
                <a16:creationId xmlns:a16="http://schemas.microsoft.com/office/drawing/2014/main" id="{27AC5B82-5173-48DA-92A2-7CE1923B1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438" y="2085654"/>
            <a:ext cx="7924800" cy="4972691"/>
          </a:xfrm>
          <a:prstGeom prst="rect">
            <a:avLst/>
          </a:prstGeom>
        </p:spPr>
      </p:pic>
      <p:pic>
        <p:nvPicPr>
          <p:cNvPr id="5" name="Picture 4">
            <a:extLst>
              <a:ext uri="{FF2B5EF4-FFF2-40B4-BE49-F238E27FC236}">
                <a16:creationId xmlns:a16="http://schemas.microsoft.com/office/drawing/2014/main" id="{56DADC22-CF5B-4FA2-9441-6069A552D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2600" y="5349874"/>
            <a:ext cx="711200" cy="1143000"/>
          </a:xfrm>
          <a:prstGeom prst="rect">
            <a:avLst/>
          </a:prstGeom>
        </p:spPr>
      </p:pic>
    </p:spTree>
    <p:extLst>
      <p:ext uri="{BB962C8B-B14F-4D97-AF65-F5344CB8AC3E}">
        <p14:creationId xmlns:p14="http://schemas.microsoft.com/office/powerpoint/2010/main" val="922708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6B9C-B040-41AA-8E56-B7FE3AC5351B}"/>
              </a:ext>
            </a:extLst>
          </p:cNvPr>
          <p:cNvSpPr>
            <a:spLocks noGrp="1"/>
          </p:cNvSpPr>
          <p:nvPr>
            <p:ph type="title"/>
          </p:nvPr>
        </p:nvSpPr>
        <p:spPr>
          <a:xfrm>
            <a:off x="256854" y="365125"/>
            <a:ext cx="2753474" cy="6210336"/>
          </a:xfrm>
        </p:spPr>
        <p:txBody>
          <a:bodyPr>
            <a:normAutofit/>
          </a:bodyPr>
          <a:lstStyle/>
          <a:p>
            <a:pPr algn="r"/>
            <a:r>
              <a:rPr lang="he-IL" sz="2800" dirty="0"/>
              <a:t>השמש והירח אחרי שליש החודש </a:t>
            </a:r>
            <a:br>
              <a:rPr lang="he-IL" sz="2800" dirty="0"/>
            </a:br>
            <a:r>
              <a:rPr lang="he-IL" sz="2800" dirty="0"/>
              <a:t>(עשרה באב) בעת חורבן בית ראשון ביחס לנקודת האביב</a:t>
            </a:r>
            <a:br>
              <a:rPr lang="he-IL" sz="2800" dirty="0"/>
            </a:br>
            <a:endParaRPr lang="he-IL" sz="2800" dirty="0"/>
          </a:p>
        </p:txBody>
      </p:sp>
      <p:pic>
        <p:nvPicPr>
          <p:cNvPr id="8" name="Picture 7">
            <a:extLst>
              <a:ext uri="{FF2B5EF4-FFF2-40B4-BE49-F238E27FC236}">
                <a16:creationId xmlns:a16="http://schemas.microsoft.com/office/drawing/2014/main" id="{A84D8BD5-8566-4B4B-8798-6FF3CE1BC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3914" y="5241104"/>
            <a:ext cx="711200" cy="1143000"/>
          </a:xfrm>
          <a:prstGeom prst="rect">
            <a:avLst/>
          </a:prstGeom>
        </p:spPr>
      </p:pic>
      <p:pic>
        <p:nvPicPr>
          <p:cNvPr id="6" name="Picture 5">
            <a:extLst>
              <a:ext uri="{FF2B5EF4-FFF2-40B4-BE49-F238E27FC236}">
                <a16:creationId xmlns:a16="http://schemas.microsoft.com/office/drawing/2014/main" id="{5B4179D6-216B-491C-ABAB-36A13B1C6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610" y="665664"/>
            <a:ext cx="4592014" cy="5526671"/>
          </a:xfrm>
          <a:prstGeom prst="rect">
            <a:avLst/>
          </a:prstGeom>
        </p:spPr>
      </p:pic>
    </p:spTree>
    <p:extLst>
      <p:ext uri="{BB962C8B-B14F-4D97-AF65-F5344CB8AC3E}">
        <p14:creationId xmlns:p14="http://schemas.microsoft.com/office/powerpoint/2010/main" val="113201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AF6D-968F-443C-A51D-822F4C9F9FA9}"/>
              </a:ext>
            </a:extLst>
          </p:cNvPr>
          <p:cNvSpPr>
            <a:spLocks noGrp="1"/>
          </p:cNvSpPr>
          <p:nvPr>
            <p:ph type="title"/>
          </p:nvPr>
        </p:nvSpPr>
        <p:spPr>
          <a:xfrm>
            <a:off x="838200" y="0"/>
            <a:ext cx="10515600" cy="1325563"/>
          </a:xfrm>
        </p:spPr>
        <p:txBody>
          <a:bodyPr/>
          <a:lstStyle/>
          <a:p>
            <a:pPr algn="ctr"/>
            <a:r>
              <a:rPr lang="he-IL" dirty="0"/>
              <a:t>הערה לסיום: מרד בר-כוכבא</a:t>
            </a:r>
          </a:p>
        </p:txBody>
      </p:sp>
      <p:sp>
        <p:nvSpPr>
          <p:cNvPr id="3" name="TextBox 2">
            <a:extLst>
              <a:ext uri="{FF2B5EF4-FFF2-40B4-BE49-F238E27FC236}">
                <a16:creationId xmlns:a16="http://schemas.microsoft.com/office/drawing/2014/main" id="{76ED307D-E160-49AE-B808-47927E18ABEE}"/>
              </a:ext>
            </a:extLst>
          </p:cNvPr>
          <p:cNvSpPr txBox="1"/>
          <p:nvPr/>
        </p:nvSpPr>
        <p:spPr>
          <a:xfrm>
            <a:off x="677562" y="1325563"/>
            <a:ext cx="10836876" cy="5262979"/>
          </a:xfrm>
          <a:prstGeom prst="rect">
            <a:avLst/>
          </a:prstGeom>
          <a:noFill/>
        </p:spPr>
        <p:txBody>
          <a:bodyPr wrap="square" rtlCol="1">
            <a:spAutoFit/>
          </a:bodyPr>
          <a:lstStyle/>
          <a:p>
            <a:pPr algn="ctr"/>
            <a:r>
              <a:rPr lang="he-IL" sz="2400" b="1" dirty="0"/>
              <a:t>עפ"י הלוח העברי שנת חורבן בית ראשון היא 422 לפנה"ס או 421-</a:t>
            </a:r>
          </a:p>
          <a:p>
            <a:pPr algn="ctr"/>
            <a:endParaRPr lang="he-IL" sz="2400" b="1" dirty="0"/>
          </a:p>
          <a:p>
            <a:pPr algn="ctr"/>
            <a:r>
              <a:rPr lang="he-IL" sz="2400" b="1" dirty="0"/>
              <a:t>ועפ"י הלוח העברי, שנת תחילת בית שני היא</a:t>
            </a:r>
            <a:endParaRPr lang="en-US" sz="2400" b="1" dirty="0"/>
          </a:p>
          <a:p>
            <a:pPr algn="ctr"/>
            <a:r>
              <a:rPr lang="en-US" sz="2400" b="1" dirty="0"/>
              <a:t>- 421 + 70 = - 351</a:t>
            </a:r>
            <a:endParaRPr lang="he-IL" sz="2400" b="1" dirty="0"/>
          </a:p>
          <a:p>
            <a:pPr algn="ctr"/>
            <a:endParaRPr lang="en-US" sz="2400" b="1" dirty="0"/>
          </a:p>
          <a:p>
            <a:pPr algn="ctr"/>
            <a:r>
              <a:rPr lang="he-IL" sz="2400" b="1" dirty="0"/>
              <a:t>אם נוסיף לשנה זו מחזור של 483 שנה נקבל</a:t>
            </a:r>
          </a:p>
          <a:p>
            <a:pPr algn="ctr"/>
            <a:endParaRPr lang="he-IL" sz="2400" b="1" dirty="0"/>
          </a:p>
          <a:p>
            <a:pPr algn="ctr"/>
            <a:r>
              <a:rPr lang="en-US" sz="2400" b="1" dirty="0"/>
              <a:t>- 351 + 483 =  132 AD</a:t>
            </a:r>
          </a:p>
          <a:p>
            <a:pPr algn="ctr"/>
            <a:endParaRPr lang="en-US" sz="2400" b="1" dirty="0"/>
          </a:p>
          <a:p>
            <a:pPr algn="ctr"/>
            <a:r>
              <a:rPr lang="he-IL" sz="2400" b="1" dirty="0"/>
              <a:t>וייתכן שבמסכת עבודה זרה (שנחתמה, ככל הנראה, במאה החמישית לספירה) העריכו חז"ל עפ"י חשבון המחזורים הגדולים כי ייתכן שבר כוכבא פתח את המרד הגדול בשנת 132 לספירה,</a:t>
            </a:r>
          </a:p>
          <a:p>
            <a:pPr algn="ctr"/>
            <a:r>
              <a:rPr lang="he-IL" sz="2400" b="1" dirty="0"/>
              <a:t>למרות הסיכויים הדלים מאד, מתוך אמונה שבשנה זו תבוא הגאולה וייבנה בית שלישי. </a:t>
            </a:r>
          </a:p>
          <a:p>
            <a:pPr algn="ctr"/>
            <a:endParaRPr lang="he-IL" sz="2400" b="1" dirty="0"/>
          </a:p>
        </p:txBody>
      </p:sp>
    </p:spTree>
    <p:extLst>
      <p:ext uri="{BB962C8B-B14F-4D97-AF65-F5344CB8AC3E}">
        <p14:creationId xmlns:p14="http://schemas.microsoft.com/office/powerpoint/2010/main" val="413790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7D10-D6AF-4B5B-A06F-B13D5F83E9D0}"/>
              </a:ext>
            </a:extLst>
          </p:cNvPr>
          <p:cNvSpPr>
            <a:spLocks noGrp="1"/>
          </p:cNvSpPr>
          <p:nvPr>
            <p:ph type="title"/>
          </p:nvPr>
        </p:nvSpPr>
        <p:spPr>
          <a:xfrm>
            <a:off x="838200" y="1413089"/>
            <a:ext cx="10515600" cy="1325563"/>
          </a:xfrm>
        </p:spPr>
        <p:txBody>
          <a:bodyPr/>
          <a:lstStyle/>
          <a:p>
            <a:pPr algn="ctr"/>
            <a:r>
              <a:rPr lang="he-IL" b="1" dirty="0"/>
              <a:t>סר אייזיק ניוטון</a:t>
            </a:r>
            <a:br>
              <a:rPr lang="he-IL" b="1" dirty="0"/>
            </a:br>
            <a:r>
              <a:rPr lang="he-IL" b="1" dirty="0"/>
              <a:t>והכרונולוגיה של התנ"ך </a:t>
            </a:r>
          </a:p>
        </p:txBody>
      </p:sp>
    </p:spTree>
    <p:extLst>
      <p:ext uri="{BB962C8B-B14F-4D97-AF65-F5344CB8AC3E}">
        <p14:creationId xmlns:p14="http://schemas.microsoft.com/office/powerpoint/2010/main" val="87778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370C-591E-46E8-8720-FF73BBA490EA}"/>
              </a:ext>
            </a:extLst>
          </p:cNvPr>
          <p:cNvSpPr>
            <a:spLocks noGrp="1"/>
          </p:cNvSpPr>
          <p:nvPr>
            <p:ph type="title"/>
          </p:nvPr>
        </p:nvSpPr>
        <p:spPr/>
        <p:txBody>
          <a:bodyPr>
            <a:normAutofit/>
          </a:bodyPr>
          <a:lstStyle/>
          <a:p>
            <a:pPr algn="ctr"/>
            <a:r>
              <a:rPr lang="he-IL" sz="3200" dirty="0"/>
              <a:t>שנות הבריאה עפ"י הכרונולוגיה של תרגום ה 70</a:t>
            </a:r>
            <a:br>
              <a:rPr lang="he-IL" sz="3200" dirty="0"/>
            </a:br>
            <a:r>
              <a:rPr lang="he-IL" sz="3200" dirty="0"/>
              <a:t>והמסורה</a:t>
            </a:r>
          </a:p>
        </p:txBody>
      </p:sp>
      <p:graphicFrame>
        <p:nvGraphicFramePr>
          <p:cNvPr id="4" name="Table 3">
            <a:extLst>
              <a:ext uri="{FF2B5EF4-FFF2-40B4-BE49-F238E27FC236}">
                <a16:creationId xmlns:a16="http://schemas.microsoft.com/office/drawing/2014/main" id="{E4AFA901-142C-4A53-9BC8-DAD0DE2E1D80}"/>
              </a:ext>
            </a:extLst>
          </p:cNvPr>
          <p:cNvGraphicFramePr>
            <a:graphicFrameLocks noGrp="1"/>
          </p:cNvGraphicFramePr>
          <p:nvPr>
            <p:extLst>
              <p:ext uri="{D42A27DB-BD31-4B8C-83A1-F6EECF244321}">
                <p14:modId xmlns:p14="http://schemas.microsoft.com/office/powerpoint/2010/main" val="537432453"/>
              </p:ext>
            </p:extLst>
          </p:nvPr>
        </p:nvGraphicFramePr>
        <p:xfrm>
          <a:off x="1916387" y="1690688"/>
          <a:ext cx="8128000" cy="18542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3207781988"/>
                    </a:ext>
                  </a:extLst>
                </a:gridCol>
                <a:gridCol w="4064000">
                  <a:extLst>
                    <a:ext uri="{9D8B030D-6E8A-4147-A177-3AD203B41FA5}">
                      <a16:colId xmlns:a16="http://schemas.microsoft.com/office/drawing/2014/main" val="1258005883"/>
                    </a:ext>
                  </a:extLst>
                </a:gridCol>
              </a:tblGrid>
              <a:tr h="370840">
                <a:tc>
                  <a:txBody>
                    <a:bodyPr/>
                    <a:lstStyle/>
                    <a:p>
                      <a:pPr algn="ctr" rtl="1"/>
                      <a:r>
                        <a:rPr lang="he-IL" dirty="0"/>
                        <a:t>שנת הבריאה עפ"י תרגום השבעים</a:t>
                      </a:r>
                    </a:p>
                  </a:txBody>
                  <a:tcPr/>
                </a:tc>
                <a:tc>
                  <a:txBody>
                    <a:bodyPr/>
                    <a:lstStyle/>
                    <a:p>
                      <a:pPr algn="ctr" rtl="1"/>
                      <a:r>
                        <a:rPr lang="he-IL" dirty="0"/>
                        <a:t>השנה לפני הספירה</a:t>
                      </a:r>
                    </a:p>
                  </a:txBody>
                  <a:tcPr/>
                </a:tc>
                <a:extLst>
                  <a:ext uri="{0D108BD9-81ED-4DB2-BD59-A6C34878D82A}">
                    <a16:rowId xmlns:a16="http://schemas.microsoft.com/office/drawing/2014/main" val="1056921941"/>
                  </a:ext>
                </a:extLst>
              </a:tr>
              <a:tr h="370840">
                <a:tc>
                  <a:txBody>
                    <a:bodyPr/>
                    <a:lstStyle/>
                    <a:p>
                      <a:pPr algn="ctr" rtl="1"/>
                      <a:r>
                        <a:rPr lang="he-IL" dirty="0"/>
                        <a:t>שנת הבריאה הביזנטית</a:t>
                      </a:r>
                    </a:p>
                  </a:txBody>
                  <a:tcPr/>
                </a:tc>
                <a:tc>
                  <a:txBody>
                    <a:bodyPr/>
                    <a:lstStyle/>
                    <a:p>
                      <a:pPr algn="ctr" rtl="1"/>
                      <a:r>
                        <a:rPr lang="en-US" dirty="0"/>
                        <a:t>BC</a:t>
                      </a:r>
                      <a:r>
                        <a:rPr lang="he-IL" dirty="0"/>
                        <a:t> 5509</a:t>
                      </a:r>
                    </a:p>
                  </a:txBody>
                  <a:tcPr/>
                </a:tc>
                <a:extLst>
                  <a:ext uri="{0D108BD9-81ED-4DB2-BD59-A6C34878D82A}">
                    <a16:rowId xmlns:a16="http://schemas.microsoft.com/office/drawing/2014/main" val="1394731786"/>
                  </a:ext>
                </a:extLst>
              </a:tr>
              <a:tr h="370840">
                <a:tc>
                  <a:txBody>
                    <a:bodyPr/>
                    <a:lstStyle/>
                    <a:p>
                      <a:pPr algn="ctr" rtl="1"/>
                      <a:r>
                        <a:rPr lang="he-IL" dirty="0"/>
                        <a:t>שנת הבריאה </a:t>
                      </a:r>
                      <a:r>
                        <a:rPr lang="he-IL" dirty="0" err="1"/>
                        <a:t>עפ</a:t>
                      </a:r>
                      <a:r>
                        <a:rPr lang="he-IL" dirty="0"/>
                        <a:t>" </a:t>
                      </a:r>
                      <a:r>
                        <a:rPr lang="he-IL" dirty="0" err="1"/>
                        <a:t>אפריקנוס</a:t>
                      </a:r>
                      <a:endParaRPr lang="he-IL" dirty="0"/>
                    </a:p>
                  </a:txBody>
                  <a:tcPr/>
                </a:tc>
                <a:tc>
                  <a:txBody>
                    <a:bodyPr/>
                    <a:lstStyle/>
                    <a:p>
                      <a:pPr algn="ctr" rtl="1"/>
                      <a:r>
                        <a:rPr lang="en-US" dirty="0"/>
                        <a:t>BC</a:t>
                      </a:r>
                      <a:r>
                        <a:rPr lang="he-IL" dirty="0"/>
                        <a:t> 5501</a:t>
                      </a:r>
                    </a:p>
                  </a:txBody>
                  <a:tcPr/>
                </a:tc>
                <a:extLst>
                  <a:ext uri="{0D108BD9-81ED-4DB2-BD59-A6C34878D82A}">
                    <a16:rowId xmlns:a16="http://schemas.microsoft.com/office/drawing/2014/main" val="3963553890"/>
                  </a:ext>
                </a:extLst>
              </a:tr>
              <a:tr h="370840">
                <a:tc>
                  <a:txBody>
                    <a:bodyPr/>
                    <a:lstStyle/>
                    <a:p>
                      <a:pPr algn="ctr" rtl="1"/>
                      <a:r>
                        <a:rPr lang="he-IL" dirty="0"/>
                        <a:t>שנת הבריאה עפ"י גרסת הוותיקן </a:t>
                      </a:r>
                    </a:p>
                  </a:txBody>
                  <a:tcPr/>
                </a:tc>
                <a:tc>
                  <a:txBody>
                    <a:bodyPr/>
                    <a:lstStyle/>
                    <a:p>
                      <a:pPr algn="ctr" rtl="1"/>
                      <a:r>
                        <a:rPr lang="en-US" dirty="0"/>
                        <a:t>BC</a:t>
                      </a:r>
                      <a:r>
                        <a:rPr lang="he-IL" dirty="0"/>
                        <a:t> 5469</a:t>
                      </a:r>
                    </a:p>
                  </a:txBody>
                  <a:tcPr/>
                </a:tc>
                <a:extLst>
                  <a:ext uri="{0D108BD9-81ED-4DB2-BD59-A6C34878D82A}">
                    <a16:rowId xmlns:a16="http://schemas.microsoft.com/office/drawing/2014/main" val="1443565415"/>
                  </a:ext>
                </a:extLst>
              </a:tr>
              <a:tr h="370840">
                <a:tc>
                  <a:txBody>
                    <a:bodyPr/>
                    <a:lstStyle/>
                    <a:p>
                      <a:pPr algn="ctr" rtl="1"/>
                      <a:r>
                        <a:rPr lang="he-IL" dirty="0"/>
                        <a:t>שנת הבריאה עפ"י </a:t>
                      </a:r>
                      <a:r>
                        <a:rPr lang="he-IL" dirty="0" err="1"/>
                        <a:t>יוסביוס</a:t>
                      </a:r>
                      <a:endParaRPr lang="he-IL" dirty="0"/>
                    </a:p>
                  </a:txBody>
                  <a:tcPr/>
                </a:tc>
                <a:tc>
                  <a:txBody>
                    <a:bodyPr/>
                    <a:lstStyle/>
                    <a:p>
                      <a:pPr algn="ctr" rtl="1"/>
                      <a:r>
                        <a:rPr lang="en-US" dirty="0"/>
                        <a:t>BC</a:t>
                      </a:r>
                      <a:r>
                        <a:rPr lang="he-IL" dirty="0"/>
                        <a:t> 5200</a:t>
                      </a:r>
                    </a:p>
                  </a:txBody>
                  <a:tcPr/>
                </a:tc>
                <a:extLst>
                  <a:ext uri="{0D108BD9-81ED-4DB2-BD59-A6C34878D82A}">
                    <a16:rowId xmlns:a16="http://schemas.microsoft.com/office/drawing/2014/main" val="3642774425"/>
                  </a:ext>
                </a:extLst>
              </a:tr>
            </a:tbl>
          </a:graphicData>
        </a:graphic>
      </p:graphicFrame>
      <p:graphicFrame>
        <p:nvGraphicFramePr>
          <p:cNvPr id="5" name="Table 4">
            <a:extLst>
              <a:ext uri="{FF2B5EF4-FFF2-40B4-BE49-F238E27FC236}">
                <a16:creationId xmlns:a16="http://schemas.microsoft.com/office/drawing/2014/main" id="{7F57A875-959C-4B89-BD75-3F72E54D8F5E}"/>
              </a:ext>
            </a:extLst>
          </p:cNvPr>
          <p:cNvGraphicFramePr>
            <a:graphicFrameLocks noGrp="1"/>
          </p:cNvGraphicFramePr>
          <p:nvPr>
            <p:extLst>
              <p:ext uri="{D42A27DB-BD31-4B8C-83A1-F6EECF244321}">
                <p14:modId xmlns:p14="http://schemas.microsoft.com/office/powerpoint/2010/main" val="3311664310"/>
              </p:ext>
            </p:extLst>
          </p:nvPr>
        </p:nvGraphicFramePr>
        <p:xfrm>
          <a:off x="1916387" y="4128771"/>
          <a:ext cx="8128000" cy="1752600"/>
        </p:xfrm>
        <a:graphic>
          <a:graphicData uri="http://schemas.openxmlformats.org/drawingml/2006/table">
            <a:tbl>
              <a:tblPr rtl="1" firstRow="1" bandRow="1">
                <a:tableStyleId>{5C22544A-7EE6-4342-B048-85BDC9FD1C3A}</a:tableStyleId>
              </a:tblPr>
              <a:tblGrid>
                <a:gridCol w="4042980">
                  <a:extLst>
                    <a:ext uri="{9D8B030D-6E8A-4147-A177-3AD203B41FA5}">
                      <a16:colId xmlns:a16="http://schemas.microsoft.com/office/drawing/2014/main" val="426065561"/>
                    </a:ext>
                  </a:extLst>
                </a:gridCol>
                <a:gridCol w="4085020">
                  <a:extLst>
                    <a:ext uri="{9D8B030D-6E8A-4147-A177-3AD203B41FA5}">
                      <a16:colId xmlns:a16="http://schemas.microsoft.com/office/drawing/2014/main" val="4143783855"/>
                    </a:ext>
                  </a:extLst>
                </a:gridCol>
              </a:tblGrid>
              <a:tr h="370840">
                <a:tc>
                  <a:txBody>
                    <a:bodyPr/>
                    <a:lstStyle/>
                    <a:p>
                      <a:pPr algn="ctr" rtl="1"/>
                      <a:r>
                        <a:rPr lang="he-IL" dirty="0"/>
                        <a:t>שנת הבריאה </a:t>
                      </a:r>
                      <a:r>
                        <a:rPr lang="he-IL" dirty="0" err="1"/>
                        <a:t>עפ</a:t>
                      </a:r>
                      <a:r>
                        <a:rPr lang="he-IL" dirty="0"/>
                        <a:t>" גרסת המסורה</a:t>
                      </a:r>
                    </a:p>
                  </a:txBody>
                  <a:tcPr/>
                </a:tc>
                <a:tc>
                  <a:txBody>
                    <a:bodyPr/>
                    <a:lstStyle/>
                    <a:p>
                      <a:pPr algn="ctr" rtl="1"/>
                      <a:endParaRPr lang="he-IL"/>
                    </a:p>
                  </a:txBody>
                  <a:tcPr/>
                </a:tc>
                <a:extLst>
                  <a:ext uri="{0D108BD9-81ED-4DB2-BD59-A6C34878D82A}">
                    <a16:rowId xmlns:a16="http://schemas.microsoft.com/office/drawing/2014/main" val="1806446235"/>
                  </a:ext>
                </a:extLst>
              </a:tr>
              <a:tr h="370840">
                <a:tc>
                  <a:txBody>
                    <a:bodyPr/>
                    <a:lstStyle/>
                    <a:p>
                      <a:pPr algn="ctr" rtl="1"/>
                      <a:r>
                        <a:rPr lang="he-IL" dirty="0"/>
                        <a:t>מולד אדם לפי הלוח העברי הקבוע</a:t>
                      </a:r>
                    </a:p>
                  </a:txBody>
                  <a:tcPr/>
                </a:tc>
                <a:tc>
                  <a:txBody>
                    <a:bodyPr/>
                    <a:lstStyle/>
                    <a:p>
                      <a:pPr algn="ctr" rtl="1"/>
                      <a:r>
                        <a:rPr lang="en-US" dirty="0"/>
                        <a:t>BC</a:t>
                      </a:r>
                      <a:r>
                        <a:rPr lang="he-IL" dirty="0"/>
                        <a:t> 3760</a:t>
                      </a:r>
                    </a:p>
                  </a:txBody>
                  <a:tcPr/>
                </a:tc>
                <a:extLst>
                  <a:ext uri="{0D108BD9-81ED-4DB2-BD59-A6C34878D82A}">
                    <a16:rowId xmlns:a16="http://schemas.microsoft.com/office/drawing/2014/main" val="1854329531"/>
                  </a:ext>
                </a:extLst>
              </a:tr>
              <a:tr h="370840">
                <a:tc>
                  <a:txBody>
                    <a:bodyPr/>
                    <a:lstStyle/>
                    <a:p>
                      <a:pPr algn="ctr" rtl="1"/>
                      <a:r>
                        <a:rPr lang="he-IL" dirty="0"/>
                        <a:t>סר אייזיק ניוטון</a:t>
                      </a:r>
                    </a:p>
                  </a:txBody>
                  <a:tcPr/>
                </a:tc>
                <a:tc>
                  <a:txBody>
                    <a:bodyPr/>
                    <a:lstStyle/>
                    <a:p>
                      <a:pPr algn="ctr" rtl="1"/>
                      <a:r>
                        <a:rPr lang="en-US" dirty="0"/>
                        <a:t>BC</a:t>
                      </a:r>
                      <a:r>
                        <a:rPr lang="he-IL" dirty="0"/>
                        <a:t> 4000</a:t>
                      </a:r>
                    </a:p>
                  </a:txBody>
                  <a:tcPr/>
                </a:tc>
                <a:extLst>
                  <a:ext uri="{0D108BD9-81ED-4DB2-BD59-A6C34878D82A}">
                    <a16:rowId xmlns:a16="http://schemas.microsoft.com/office/drawing/2014/main" val="1614617952"/>
                  </a:ext>
                </a:extLst>
              </a:tr>
              <a:tr h="370840">
                <a:tc>
                  <a:txBody>
                    <a:bodyPr/>
                    <a:lstStyle/>
                    <a:p>
                      <a:pPr algn="ctr" rtl="1"/>
                      <a:r>
                        <a:rPr lang="he-IL" dirty="0" err="1"/>
                        <a:t>בישופ</a:t>
                      </a:r>
                      <a:r>
                        <a:rPr lang="he-IL" dirty="0"/>
                        <a:t> אשר (</a:t>
                      </a:r>
                      <a:r>
                        <a:rPr lang="en-US" dirty="0"/>
                        <a:t>USSHER</a:t>
                      </a:r>
                      <a:r>
                        <a:rPr lang="he-IL" dirty="0"/>
                        <a:t>)</a:t>
                      </a:r>
                      <a:endParaRPr lang="en-US" dirty="0"/>
                    </a:p>
                    <a:p>
                      <a:pPr algn="ctr" rtl="1"/>
                      <a:endParaRPr lang="he-IL" dirty="0"/>
                    </a:p>
                  </a:txBody>
                  <a:tcPr/>
                </a:tc>
                <a:tc>
                  <a:txBody>
                    <a:bodyPr/>
                    <a:lstStyle/>
                    <a:p>
                      <a:pPr algn="ctr" rtl="1"/>
                      <a:r>
                        <a:rPr lang="en-US" dirty="0"/>
                        <a:t>BC</a:t>
                      </a:r>
                      <a:r>
                        <a:rPr lang="he-IL" dirty="0"/>
                        <a:t> 4004</a:t>
                      </a:r>
                    </a:p>
                  </a:txBody>
                  <a:tcPr/>
                </a:tc>
                <a:extLst>
                  <a:ext uri="{0D108BD9-81ED-4DB2-BD59-A6C34878D82A}">
                    <a16:rowId xmlns:a16="http://schemas.microsoft.com/office/drawing/2014/main" val="1797008749"/>
                  </a:ext>
                </a:extLst>
              </a:tr>
            </a:tbl>
          </a:graphicData>
        </a:graphic>
      </p:graphicFrame>
    </p:spTree>
    <p:extLst>
      <p:ext uri="{BB962C8B-B14F-4D97-AF65-F5344CB8AC3E}">
        <p14:creationId xmlns:p14="http://schemas.microsoft.com/office/powerpoint/2010/main" val="84506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4A1E-3540-44E8-887C-A5F99F21866C}"/>
              </a:ext>
            </a:extLst>
          </p:cNvPr>
          <p:cNvSpPr>
            <a:spLocks noGrp="1"/>
          </p:cNvSpPr>
          <p:nvPr>
            <p:ph type="title"/>
          </p:nvPr>
        </p:nvSpPr>
        <p:spPr/>
        <p:txBody>
          <a:bodyPr>
            <a:normAutofit fontScale="90000"/>
          </a:bodyPr>
          <a:lstStyle/>
          <a:p>
            <a:pPr algn="ctr"/>
            <a:r>
              <a:rPr lang="he-IL" sz="3600" dirty="0"/>
              <a:t>הגישה של </a:t>
            </a:r>
            <a:r>
              <a:rPr lang="he-IL" sz="3600" dirty="0" err="1"/>
              <a:t>של</a:t>
            </a:r>
            <a:r>
              <a:rPr lang="he-IL" sz="3600" dirty="0"/>
              <a:t> סר אייזיק ניוטון לביאור ההבדל בין הכרונולוגיה של המסורה לבין הכרונולוגיה של תרגום ה 70 מתבססת על </a:t>
            </a:r>
            <a:r>
              <a:rPr lang="he-IL" sz="3600" b="1" dirty="0">
                <a:solidFill>
                  <a:srgbClr val="FF0000"/>
                </a:solidFill>
              </a:rPr>
              <a:t>האסטרונומיה בלבד:</a:t>
            </a:r>
            <a:br>
              <a:rPr lang="he-IL" sz="3600" b="1" dirty="0">
                <a:solidFill>
                  <a:srgbClr val="FF0000"/>
                </a:solidFill>
              </a:rPr>
            </a:br>
            <a:r>
              <a:rPr lang="he-IL" sz="3600" b="1" dirty="0">
                <a:solidFill>
                  <a:srgbClr val="FF0000"/>
                </a:solidFill>
              </a:rPr>
              <a:t>באמצעות הנקיפה (הפרצסיה) </a:t>
            </a:r>
            <a:r>
              <a:rPr lang="he-IL" sz="2700" b="1" dirty="0">
                <a:solidFill>
                  <a:srgbClr val="FF0000"/>
                </a:solidFill>
              </a:rPr>
              <a:t>הפירוט בספר שלי שכתיבתו לקראת סיום</a:t>
            </a:r>
            <a:endParaRPr lang="he-IL" sz="2700" dirty="0"/>
          </a:p>
        </p:txBody>
      </p:sp>
      <p:pic>
        <p:nvPicPr>
          <p:cNvPr id="4" name="Picture 3">
            <a:extLst>
              <a:ext uri="{FF2B5EF4-FFF2-40B4-BE49-F238E27FC236}">
                <a16:creationId xmlns:a16="http://schemas.microsoft.com/office/drawing/2014/main" id="{143C18F4-F11E-417A-A41C-FA891E11E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116" y="1747789"/>
            <a:ext cx="7220079" cy="5110211"/>
          </a:xfrm>
          <a:prstGeom prst="rect">
            <a:avLst/>
          </a:prstGeom>
        </p:spPr>
      </p:pic>
    </p:spTree>
    <p:extLst>
      <p:ext uri="{BB962C8B-B14F-4D97-AF65-F5344CB8AC3E}">
        <p14:creationId xmlns:p14="http://schemas.microsoft.com/office/powerpoint/2010/main" val="399958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D30-A5CA-4721-B4BA-049FA939BA56}"/>
              </a:ext>
            </a:extLst>
          </p:cNvPr>
          <p:cNvSpPr>
            <a:spLocks noGrp="1"/>
          </p:cNvSpPr>
          <p:nvPr>
            <p:ph type="title"/>
          </p:nvPr>
        </p:nvSpPr>
        <p:spPr/>
        <p:txBody>
          <a:bodyPr>
            <a:normAutofit/>
          </a:bodyPr>
          <a:lstStyle/>
          <a:p>
            <a:pPr algn="ctr"/>
            <a:r>
              <a:rPr lang="he-IL" sz="4800" b="1" dirty="0"/>
              <a:t>תזכורת על ממצאים קודמים שלנו עליהם</a:t>
            </a:r>
            <a:br>
              <a:rPr lang="he-IL" sz="4800" b="1" dirty="0"/>
            </a:br>
            <a:r>
              <a:rPr lang="he-IL" sz="4800" b="1" dirty="0"/>
              <a:t>מבוססת הרצאה זו</a:t>
            </a:r>
          </a:p>
        </p:txBody>
      </p:sp>
      <p:sp>
        <p:nvSpPr>
          <p:cNvPr id="3" name="Text Placeholder 2">
            <a:extLst>
              <a:ext uri="{FF2B5EF4-FFF2-40B4-BE49-F238E27FC236}">
                <a16:creationId xmlns:a16="http://schemas.microsoft.com/office/drawing/2014/main" id="{B190D67A-EA4B-499F-946B-3B386D92BD6B}"/>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05343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E912-873B-41F4-8107-C5F237F2CC1E}"/>
              </a:ext>
            </a:extLst>
          </p:cNvPr>
          <p:cNvSpPr>
            <a:spLocks noGrp="1"/>
          </p:cNvSpPr>
          <p:nvPr>
            <p:ph type="title"/>
          </p:nvPr>
        </p:nvSpPr>
        <p:spPr/>
        <p:txBody>
          <a:bodyPr>
            <a:normAutofit/>
          </a:bodyPr>
          <a:lstStyle/>
          <a:p>
            <a:pPr algn="ctr"/>
            <a:r>
              <a:rPr lang="he-IL" sz="3200" dirty="0"/>
              <a:t>מיקום כוכבי הלכת בבריאת העולם</a:t>
            </a:r>
            <a:br>
              <a:rPr lang="he-IL" sz="3200" dirty="0"/>
            </a:br>
            <a:r>
              <a:rPr lang="he-IL" sz="3200" dirty="0"/>
              <a:t>על-פי נתוני אל-חוואריזמי</a:t>
            </a:r>
          </a:p>
        </p:txBody>
      </p:sp>
      <p:pic>
        <p:nvPicPr>
          <p:cNvPr id="7" name="Picture 6">
            <a:extLst>
              <a:ext uri="{FF2B5EF4-FFF2-40B4-BE49-F238E27FC236}">
                <a16:creationId xmlns:a16="http://schemas.microsoft.com/office/drawing/2014/main" id="{D5634805-CDF5-4441-8C72-8AD3D608C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16" y="1374937"/>
            <a:ext cx="9400854" cy="5604355"/>
          </a:xfrm>
          <a:prstGeom prst="rect">
            <a:avLst/>
          </a:prstGeom>
        </p:spPr>
      </p:pic>
    </p:spTree>
    <p:extLst>
      <p:ext uri="{BB962C8B-B14F-4D97-AF65-F5344CB8AC3E}">
        <p14:creationId xmlns:p14="http://schemas.microsoft.com/office/powerpoint/2010/main" val="21147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8866-1D15-4E48-AD6A-D1961CCB77BB}"/>
              </a:ext>
            </a:extLst>
          </p:cNvPr>
          <p:cNvSpPr>
            <a:spLocks noGrp="1"/>
          </p:cNvSpPr>
          <p:nvPr>
            <p:ph type="title"/>
          </p:nvPr>
        </p:nvSpPr>
        <p:spPr/>
        <p:txBody>
          <a:bodyPr>
            <a:normAutofit/>
          </a:bodyPr>
          <a:lstStyle/>
          <a:p>
            <a:pPr algn="ctr"/>
            <a:r>
              <a:rPr lang="he-IL" sz="3600" dirty="0"/>
              <a:t>תזכורת על מיקום כוכבי הלכת בבריאת העולם</a:t>
            </a:r>
            <a:br>
              <a:rPr lang="he-IL" sz="3600" dirty="0"/>
            </a:br>
            <a:r>
              <a:rPr lang="he-IL" sz="3600" dirty="0"/>
              <a:t>על-פי הניתוח שלנו של נתוני אל-חוואריזמי</a:t>
            </a:r>
          </a:p>
        </p:txBody>
      </p:sp>
      <p:pic>
        <p:nvPicPr>
          <p:cNvPr id="4" name="Picture 3">
            <a:extLst>
              <a:ext uri="{FF2B5EF4-FFF2-40B4-BE49-F238E27FC236}">
                <a16:creationId xmlns:a16="http://schemas.microsoft.com/office/drawing/2014/main" id="{CA7268D6-ECB6-4C6C-921E-9CCE9372E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87" y="1976437"/>
            <a:ext cx="8796392" cy="4398196"/>
          </a:xfrm>
          <a:prstGeom prst="rect">
            <a:avLst/>
          </a:prstGeom>
        </p:spPr>
      </p:pic>
      <p:pic>
        <p:nvPicPr>
          <p:cNvPr id="8" name="Picture 7">
            <a:extLst>
              <a:ext uri="{FF2B5EF4-FFF2-40B4-BE49-F238E27FC236}">
                <a16:creationId xmlns:a16="http://schemas.microsoft.com/office/drawing/2014/main" id="{2D9A684F-8C89-4DBA-8652-2FEA88BE4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5155" y="5559604"/>
            <a:ext cx="711200" cy="1143000"/>
          </a:xfrm>
          <a:prstGeom prst="rect">
            <a:avLst/>
          </a:prstGeom>
        </p:spPr>
      </p:pic>
    </p:spTree>
    <p:extLst>
      <p:ext uri="{BB962C8B-B14F-4D97-AF65-F5344CB8AC3E}">
        <p14:creationId xmlns:p14="http://schemas.microsoft.com/office/powerpoint/2010/main" val="38071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7502-2301-4824-9840-2D0F565FEE9E}"/>
              </a:ext>
            </a:extLst>
          </p:cNvPr>
          <p:cNvSpPr>
            <a:spLocks noGrp="1"/>
          </p:cNvSpPr>
          <p:nvPr>
            <p:ph type="title"/>
          </p:nvPr>
        </p:nvSpPr>
        <p:spPr/>
        <p:txBody>
          <a:bodyPr>
            <a:normAutofit/>
          </a:bodyPr>
          <a:lstStyle/>
          <a:p>
            <a:pPr algn="ctr"/>
            <a:r>
              <a:rPr lang="he-IL" sz="3600" dirty="0"/>
              <a:t>מה היה סדר כוכבי הלכת ביום הבריאה על-פי הניתוח שלנו</a:t>
            </a:r>
          </a:p>
        </p:txBody>
      </p:sp>
      <p:pic>
        <p:nvPicPr>
          <p:cNvPr id="4" name="Picture 3">
            <a:extLst>
              <a:ext uri="{FF2B5EF4-FFF2-40B4-BE49-F238E27FC236}">
                <a16:creationId xmlns:a16="http://schemas.microsoft.com/office/drawing/2014/main" id="{37E85CE3-3E22-4512-B551-AD76F249D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342" y="0"/>
            <a:ext cx="9175315" cy="6858000"/>
          </a:xfrm>
          <a:prstGeom prst="rect">
            <a:avLst/>
          </a:prstGeom>
        </p:spPr>
      </p:pic>
      <p:pic>
        <p:nvPicPr>
          <p:cNvPr id="10" name="Picture 9">
            <a:extLst>
              <a:ext uri="{FF2B5EF4-FFF2-40B4-BE49-F238E27FC236}">
                <a16:creationId xmlns:a16="http://schemas.microsoft.com/office/drawing/2014/main" id="{E746C992-AA5B-4BC9-8CCC-CA18D3443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199" y="5508233"/>
            <a:ext cx="711200" cy="1143000"/>
          </a:xfrm>
          <a:prstGeom prst="rect">
            <a:avLst/>
          </a:prstGeom>
        </p:spPr>
      </p:pic>
    </p:spTree>
    <p:extLst>
      <p:ext uri="{BB962C8B-B14F-4D97-AF65-F5344CB8AC3E}">
        <p14:creationId xmlns:p14="http://schemas.microsoft.com/office/powerpoint/2010/main" val="184593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8987</TotalTime>
  <Words>1233</Words>
  <Application>Microsoft Office PowerPoint</Application>
  <PresentationFormat>מסך רחב</PresentationFormat>
  <Paragraphs>84</Paragraphs>
  <Slides>29</Slides>
  <Notes>0</Notes>
  <HiddenSlides>0</HiddenSlides>
  <MMClips>0</MMClips>
  <ScaleCrop>false</ScaleCrop>
  <HeadingPairs>
    <vt:vector size="8" baseType="variant">
      <vt:variant>
        <vt:lpstr>גופנים בשימוש</vt:lpstr>
      </vt:variant>
      <vt:variant>
        <vt:i4>4</vt:i4>
      </vt:variant>
      <vt:variant>
        <vt:lpstr>ערכת נושא</vt:lpstr>
      </vt:variant>
      <vt:variant>
        <vt:i4>1</vt:i4>
      </vt:variant>
      <vt:variant>
        <vt:lpstr>שרתי OLE מוטבעים</vt:lpstr>
      </vt:variant>
      <vt:variant>
        <vt:i4>1</vt:i4>
      </vt:variant>
      <vt:variant>
        <vt:lpstr>כותרות שקופיות</vt:lpstr>
      </vt:variant>
      <vt:variant>
        <vt:i4>29</vt:i4>
      </vt:variant>
    </vt:vector>
  </HeadingPairs>
  <TitlesOfParts>
    <vt:vector size="35" baseType="lpstr">
      <vt:lpstr>Arial</vt:lpstr>
      <vt:lpstr>Calibri</vt:lpstr>
      <vt:lpstr>Calibri Light</vt:lpstr>
      <vt:lpstr>Times New Roman</vt:lpstr>
      <vt:lpstr>Office Theme</vt:lpstr>
      <vt:lpstr>Document</vt:lpstr>
      <vt:lpstr>נושא ההרצאה: הקשר המיסטי האסטרונומי בין שנת המבול לבין שנת חורבן בית המקדש הראשון.   מרצה: פרופ' אמ' אריאל כהן, האוניברסיטה העברית</vt:lpstr>
      <vt:lpstr>תקציר</vt:lpstr>
      <vt:lpstr>סר אייזיק ניוטון והכרונולוגיה של התנ"ך </vt:lpstr>
      <vt:lpstr>שנות הבריאה עפ"י הכרונולוגיה של תרגום ה 70 והמסורה</vt:lpstr>
      <vt:lpstr>הגישה של של סר אייזיק ניוטון לביאור ההבדל בין הכרונולוגיה של המסורה לבין הכרונולוגיה של תרגום ה 70 מתבססת על האסטרונומיה בלבד: באמצעות הנקיפה (הפרצסיה) הפירוט בספר שלי שכתיבתו לקראת סיום</vt:lpstr>
      <vt:lpstr>תזכורת על ממצאים קודמים שלנו עליהם מבוססת הרצאה זו</vt:lpstr>
      <vt:lpstr>מיקום כוכבי הלכת בבריאת העולם על-פי נתוני אל-חוואריזמי</vt:lpstr>
      <vt:lpstr>תזכורת על מיקום כוכבי הלכת בבריאת העולם על-פי הניתוח שלנו של נתוני אל-חוואריזמי</vt:lpstr>
      <vt:lpstr>מה היה סדר כוכבי הלכת ביום הבריאה על-פי הניתוח שלנו</vt:lpstr>
      <vt:lpstr>מצב כוכבי הלכת בתחילת תקופת ניסן בשנת הבריאה על-פי הניתוח שלנו של נתוני אל-חוואריזמי</vt:lpstr>
      <vt:lpstr>כוכבי הלכת ביום הבריאה עפ"י הניתוח שלנו של נתוני אל-חוואריזמי ולא ניתן להתעלם מתמונה זו</vt:lpstr>
      <vt:lpstr>סדר כל כוכבי הלכת ביום המולד: לפי הסדר משבתאי אור ליום רביעי ועד לירח ולמולד לקראת אור ליום חמישי</vt:lpstr>
      <vt:lpstr>זמן המולד של ר"ח ניסן בשנת יצירה:  </vt:lpstr>
      <vt:lpstr>סדר כוכבי הלכת עפ"י האמונה ההינדית ביום בו התחדש כדור הארץ והחלה תקופת ה"קאלי-יוגה"</vt:lpstr>
      <vt:lpstr>השנה העברית בתלמוד היא בת 365.25 יום ונאמץ שנה זו בעבודתנו זו:</vt:lpstr>
      <vt:lpstr>מצגת של PowerPoint‏</vt:lpstr>
      <vt:lpstr>מציאת המחזורים בהם ההפרשים בין מכפלות של החודש העברי ומכפלות של שנת תקופות שמואל (365.25 יום) הם מזעריים  באמצעות שיטת השברים המשולבים</vt:lpstr>
      <vt:lpstr>מולד באקווינוקס האביבי בשנת הבריאה ובשנים של יציאת מצרים, בית ראשון, ובית שני</vt:lpstr>
      <vt:lpstr>מרווח השנים בין מולד אדם לשנת בניית בית ראשון </vt:lpstr>
      <vt:lpstr>מרווח השנים בין מולד אדם לשנת בניית בית ראשון בהתבסס על הכרונולוגיה של המסורה: יציאת מצרים עפ"י סקאליגר  היא בדיוק בשנת 2453</vt:lpstr>
      <vt:lpstr>המבול</vt:lpstr>
      <vt:lpstr>     מספר הימים בחודשי האביב והקיץ מול מספרם בחודשי הסתיו והחורף (לדוגמה: עפ"י לוח הקראים)</vt:lpstr>
      <vt:lpstr>שנת מולד אדם היא בשנה 1 אחרי מולד ניסן בשנת יצירה (עפ"י הרמב"ם). ע"כ כעבור מחזור של 1468 השנים יהיה מולד ניסן בשנה 1469 באותה הזמן בדיוק רב כמו מולד ניסן בשנת יצירה.  כעבור 190 שנה נוספות, בשנת 1659, תתחיל השנה 191 מאז השנה הראשונה אחרי סוף המחזור הגדול של 1468 שנה. תחילת שנת המבול היא שנת  1657 ותחילת השנה אחרי המבול היא תחילת שנת 1658   ולכן השנה שבתחילת שנה זו תהיה השנה 190 במחזור בן 19 השנים המתחיל בשנת 172 אחרי תום המחזור הגדול של 1468 שנה.</vt:lpstr>
      <vt:lpstr>מצגת של PowerPoint‏</vt:lpstr>
      <vt:lpstr>תחילת התאריך של א' בכל חודש הוא בין 16 שעות ל 40 שעות אחרי המולד האמיתי ולכן סוף י"ז בחשוון מלמד שחלפו כ 19עד 20 יום מן המולד האמיתי והירח באותו יום יהיה במרחק 240 מעלות מהשמש.</vt:lpstr>
      <vt:lpstr>חורבן בית ראשון עשרה באב</vt:lpstr>
      <vt:lpstr> מספר הימים בין א' בניסן לבין א' באב הוא 118 ובין א' בניסן לבית העשרה באב בצהריים  הוא 127.75. אך, עפ"י הטבלה בשנת 70 לפני בית שני היה מולד ניסן 5.99=~ 6 ימים אחרי א' בניסן. לכן מספר הימים בין מעבר השמש בוורנל אקווינוקס לבין העשרה באב הוא: 127.75 – 6 = 121.75 ו 121.75 ימים מהוורנל אקווינוקס הם בדיוק 120 מעלות.  </vt:lpstr>
      <vt:lpstr>השמש והירח אחרי שליש החודש  (עשרה באב) בעת חורבן בית ראשון ביחס לנקודת האביב </vt:lpstr>
      <vt:lpstr>הערה לסיום: מרד בר-כוכבא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Cohen</dc:creator>
  <cp:lastModifiedBy>user</cp:lastModifiedBy>
  <cp:revision>91</cp:revision>
  <dcterms:created xsi:type="dcterms:W3CDTF">2021-12-10T11:27:49Z</dcterms:created>
  <dcterms:modified xsi:type="dcterms:W3CDTF">2022-01-05T19:12:50Z</dcterms:modified>
</cp:coreProperties>
</file>